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39"/>
  </p:notesMasterIdLst>
  <p:sldIdLst>
    <p:sldId id="271" r:id="rId5"/>
    <p:sldId id="263" r:id="rId6"/>
    <p:sldId id="261" r:id="rId7"/>
    <p:sldId id="262" r:id="rId8"/>
    <p:sldId id="265" r:id="rId9"/>
    <p:sldId id="266" r:id="rId10"/>
    <p:sldId id="269" r:id="rId11"/>
    <p:sldId id="270" r:id="rId12"/>
    <p:sldId id="3180" r:id="rId13"/>
    <p:sldId id="3188" r:id="rId14"/>
    <p:sldId id="3189" r:id="rId15"/>
    <p:sldId id="3191" r:id="rId16"/>
    <p:sldId id="3192" r:id="rId17"/>
    <p:sldId id="3193" r:id="rId18"/>
    <p:sldId id="3194" r:id="rId19"/>
    <p:sldId id="3195" r:id="rId20"/>
    <p:sldId id="3196" r:id="rId21"/>
    <p:sldId id="3197" r:id="rId22"/>
    <p:sldId id="3198" r:id="rId23"/>
    <p:sldId id="3199" r:id="rId24"/>
    <p:sldId id="3200" r:id="rId25"/>
    <p:sldId id="3201" r:id="rId26"/>
    <p:sldId id="3202" r:id="rId27"/>
    <p:sldId id="3203" r:id="rId28"/>
    <p:sldId id="3204" r:id="rId29"/>
    <p:sldId id="3205" r:id="rId30"/>
    <p:sldId id="3206" r:id="rId31"/>
    <p:sldId id="275" r:id="rId32"/>
    <p:sldId id="276" r:id="rId33"/>
    <p:sldId id="277" r:id="rId34"/>
    <p:sldId id="278" r:id="rId35"/>
    <p:sldId id="279" r:id="rId36"/>
    <p:sldId id="280" r:id="rId37"/>
    <p:sldId id="318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2D"/>
    <a:srgbClr val="000D2A"/>
    <a:srgbClr val="000B25"/>
    <a:srgbClr val="001134"/>
    <a:srgbClr val="001539"/>
    <a:srgbClr val="01183D"/>
    <a:srgbClr val="021C42"/>
    <a:srgbClr val="000D29"/>
    <a:srgbClr val="4EC3E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0C60AD-0F8F-4293-AA07-B911956ECC0F}" v="24" dt="2024-09-03T20:35:02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6" autoAdjust="0"/>
    <p:restoredTop sz="93487" autoAdjust="0"/>
  </p:normalViewPr>
  <p:slideViewPr>
    <p:cSldViewPr snapToGrid="0">
      <p:cViewPr varScale="1">
        <p:scale>
          <a:sx n="67" d="100"/>
          <a:sy n="67" d="100"/>
        </p:scale>
        <p:origin x="984" y="54"/>
      </p:cViewPr>
      <p:guideLst/>
    </p:cSldViewPr>
  </p:slideViewPr>
  <p:outlineViewPr>
    <p:cViewPr>
      <p:scale>
        <a:sx n="33" d="100"/>
        <a:sy n="33" d="100"/>
      </p:scale>
      <p:origin x="0" y="-143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D234A-F650-EE47-9C4E-2FB356B1B309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85CA0-A023-0443-9770-E1923430D1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9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The Division of Graduate Education (DGE) advocates for innovative, inclusive, high quality graduate education in the STEM (Science, Technology, Engineering, and Mathematics) fields. 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DGE manages innovative cross-Foundation programs that directly or indirectly support U.S. citizens and permanent residents in their quest to become the leading scientists and engineers of the future. 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To better inform its programs, DGE supports research and other activities that will generate exciting new ideas for the graduate education of the future.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5CA0-A023-0443-9770-E1923430D1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08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108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6360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4969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003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125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353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022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279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587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02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7" name="Google Shape;2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269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915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749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096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114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493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744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125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0" name="Google Shape;36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0" name="Google Shape;37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9" name="Google Shape;37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8" name="Google Shape;38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7" name="Google Shape;39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407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Google Shape;22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7" name="Google Shape;22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8" name="Google Shape;23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9" name="Google Shape;23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5" name="Google Shape;31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31978864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61338564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292413266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@@T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alendar&#10;&#10;Description automatically generated with medium confidence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of the Presentation Insert Here</a:t>
            </a:r>
          </a:p>
        </p:txBody>
      </p:sp>
    </p:spTree>
    <p:extLst>
      <p:ext uri="{BB962C8B-B14F-4D97-AF65-F5344CB8AC3E}">
        <p14:creationId xmlns:p14="http://schemas.microsoft.com/office/powerpoint/2010/main" val="194452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F6E-2AA9-C69D-8078-C973982B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257" y="273053"/>
            <a:ext cx="6593264" cy="1159821"/>
          </a:xfrm>
        </p:spPr>
        <p:txBody>
          <a:bodyPr/>
          <a:lstStyle>
            <a:lvl1pPr algn="r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E4CBB-5D4A-2D8E-81FC-8595BD489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AAE79A-1F41-8D52-DC36-FBDC12D0AA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181" y="1762125"/>
            <a:ext cx="11006340" cy="3667125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0" tIns="182880" rIns="274320" bIns="182880" anchor="ctr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375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alendar&#10;&#10;Description automatically generated with medium confidence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of the Presentation Insert Here</a:t>
            </a:r>
          </a:p>
        </p:txBody>
      </p:sp>
      <p:sp>
        <p:nvSpPr>
          <p:cNvPr id="2" name="hcSlideMaster.Title SlideHeader">
            <a:extLst>
              <a:ext uri="{FF2B5EF4-FFF2-40B4-BE49-F238E27FC236}">
                <a16:creationId xmlns:a16="http://schemas.microsoft.com/office/drawing/2014/main" id="{FC68C840-FD5B-AEFE-1219-700468DD8BEE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3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37BB-A2E1-7134-BF13-348D98A7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951" y="273053"/>
            <a:ext cx="6726570" cy="11315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66E39-D710-25A8-0200-F449783EF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79D6064-10D9-C31A-0835-B34F097BD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667125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410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F6E-2AA9-C69D-8078-C973982B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257" y="273053"/>
            <a:ext cx="6593264" cy="1159821"/>
          </a:xfrm>
        </p:spPr>
        <p:txBody>
          <a:bodyPr/>
          <a:lstStyle>
            <a:lvl1pPr algn="r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E4CBB-5D4A-2D8E-81FC-8595BD489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AAE79A-1F41-8D52-DC36-FBDC12D0A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703727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defRPr sz="2400" b="0">
                <a:solidFill>
                  <a:srgbClr val="0070C0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029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37BB-A2E1-7134-BF13-348D98A7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951" y="273053"/>
            <a:ext cx="6726570" cy="1131541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66E39-D710-25A8-0200-F449783EF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79D6064-10D9-C31A-0835-B34F097BD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796194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buNone/>
              <a:defRPr sz="2400" b="0">
                <a:solidFill>
                  <a:srgbClr val="002060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140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of the Presentation Insert Here</a:t>
            </a:r>
          </a:p>
        </p:txBody>
      </p:sp>
      <p:sp>
        <p:nvSpPr>
          <p:cNvPr id="2" name="hcSlideMaster.Title Slide without PicturesHeader">
            <a:extLst>
              <a:ext uri="{FF2B5EF4-FFF2-40B4-BE49-F238E27FC236}">
                <a16:creationId xmlns:a16="http://schemas.microsoft.com/office/drawing/2014/main" id="{CFCFC1D5-B862-8058-0486-EEEB9BC4E920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756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25A1BF7-95F8-B597-7DAA-FC6804929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474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11B0-E5A2-20C0-ECCB-2025265A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453"/>
            <a:ext cx="10515600" cy="31904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4" name="hcSlideMaster.Title and ContentHeader">
            <a:extLst>
              <a:ext uri="{FF2B5EF4-FFF2-40B4-BE49-F238E27FC236}">
                <a16:creationId xmlns:a16="http://schemas.microsoft.com/office/drawing/2014/main" id="{4763D415-1A6B-8061-2778-E32B1A4A83BA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7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pic>
        <p:nvPicPr>
          <p:cNvPr id="7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504B67-71B7-EEEE-8A4E-1AC9A6988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cSlideMaster.Title and ContentHeader">
            <a:extLst>
              <a:ext uri="{FF2B5EF4-FFF2-40B4-BE49-F238E27FC236}">
                <a16:creationId xmlns:a16="http://schemas.microsoft.com/office/drawing/2014/main" id="{334B805E-94B1-5A0A-C493-983EBFEB17C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93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2E66DA2-3E47-F552-E6D7-C85C9B3DE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5916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11B0-E5A2-20C0-ECCB-2025265A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559"/>
            <a:ext cx="10515600" cy="2288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4" name="hcSlideMaster.1_Title and ContentHeader">
            <a:extLst>
              <a:ext uri="{FF2B5EF4-FFF2-40B4-BE49-F238E27FC236}">
                <a16:creationId xmlns:a16="http://schemas.microsoft.com/office/drawing/2014/main" id="{ED47158E-DFB3-4405-09AB-209727D853F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76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F00BED9-3220-DE53-FD25-911E42BC54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474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60A8E-C0F7-D74A-1CDD-78AFD1C8A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453"/>
            <a:ext cx="10515600" cy="3190460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pple Symbols" panose="02000000000000000000" pitchFamily="2" charset="-79"/>
              <a:buChar char="⎻"/>
              <a:defRPr sz="180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cSlideMaster.2_Title and ContentHeader">
            <a:extLst>
              <a:ext uri="{FF2B5EF4-FFF2-40B4-BE49-F238E27FC236}">
                <a16:creationId xmlns:a16="http://schemas.microsoft.com/office/drawing/2014/main" id="{006853DE-3D14-4661-7F73-B60453AD3B7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204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10627321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hcSlideMaster.TWO_OBJECTSHeader">
            <a:extLst>
              <a:ext uri="{FF2B5EF4-FFF2-40B4-BE49-F238E27FC236}">
                <a16:creationId xmlns:a16="http://schemas.microsoft.com/office/drawing/2014/main" id="{D16B18B3-8E99-BD70-4923-D407A33814B0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42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36897147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62192144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hcSlideMaster.BLANKHeader">
            <a:extLst>
              <a:ext uri="{FF2B5EF4-FFF2-40B4-BE49-F238E27FC236}">
                <a16:creationId xmlns:a16="http://schemas.microsoft.com/office/drawing/2014/main" id="{B058AFFB-1508-B0B1-5AD7-261B87F14AAA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44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9634799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89186144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pic>
        <p:nvPicPr>
          <p:cNvPr id="7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58696F7-E152-DCB5-6021-C5551B0C378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649" r:id="rId14"/>
    <p:sldLayoutId id="2147483671" r:id="rId15"/>
    <p:sldLayoutId id="2147483672" r:id="rId16"/>
    <p:sldLayoutId id="2147483673" r:id="rId17"/>
    <p:sldLayoutId id="2147483662" r:id="rId18"/>
    <p:sldLayoutId id="2147483650" r:id="rId19"/>
    <p:sldLayoutId id="2147483660" r:id="rId20"/>
    <p:sldLayoutId id="214748366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rce002@uark.edu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Slide16Footer">
            <a:extLst>
              <a:ext uri="{FF2B5EF4-FFF2-40B4-BE49-F238E27FC236}">
                <a16:creationId xmlns:a16="http://schemas.microsoft.com/office/drawing/2014/main" id="{B79FF3FD-DBC4-C483-90A8-7C7017F1C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537960"/>
            <a:ext cx="242374" cy="22313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850" dirty="0">
                <a:solidFill>
                  <a:srgbClr val="000000"/>
                </a:solidFill>
                <a:latin typeface="Microsoft Sans Serif" panose="020B0604020202020204" pitchFamily="34" charset="0"/>
              </a:rPr>
              <a:t>  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B8ACBF-E8DF-847A-C334-121094A3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69" y="1422444"/>
            <a:ext cx="4678189" cy="4181790"/>
          </a:xfrm>
          <a:solidFill>
            <a:schemeClr val="dk1">
              <a:alpha val="50000"/>
            </a:schemeClr>
          </a:solidFill>
          <a:ln w="28575">
            <a:solidFill>
              <a:srgbClr val="2F549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tabLst/>
              <a:defRPr/>
            </a:pPr>
            <a:r>
              <a:rPr lang="en-US" sz="2700" dirty="0">
                <a:solidFill>
                  <a:schemeClr val="bg1"/>
                </a:solidFill>
                <a:latin typeface="Open Sans" panose="020B0606030504020204"/>
              </a:rPr>
              <a:t>Division of Graduate Education</a:t>
            </a:r>
            <a:br>
              <a:rPr lang="en-US" sz="2400" dirty="0">
                <a:solidFill>
                  <a:schemeClr val="bg1"/>
                </a:solidFill>
                <a:latin typeface="Open Sans" panose="020B0606030504020204"/>
              </a:rPr>
            </a:br>
            <a:r>
              <a:rPr lang="en-US" sz="1100" dirty="0">
                <a:solidFill>
                  <a:schemeClr val="bg1"/>
                </a:solidFill>
                <a:latin typeface="Open Sans" panose="020B0606030504020204"/>
              </a:rPr>
              <a:t>  </a:t>
            </a:r>
            <a:br>
              <a:rPr lang="en-US" sz="2400" dirty="0">
                <a:solidFill>
                  <a:schemeClr val="bg1"/>
                </a:solidFill>
                <a:latin typeface="Open Sans" panose="020B0606030504020204"/>
              </a:rPr>
            </a:br>
            <a:r>
              <a:rPr lang="en-US" sz="2400" dirty="0">
                <a:solidFill>
                  <a:schemeClr val="bg1"/>
                </a:solidFill>
                <a:latin typeface="Open Sans" panose="020B0606030504020204"/>
              </a:rPr>
              <a:t> (DGE)</a:t>
            </a:r>
            <a:br>
              <a:rPr lang="en-US" sz="2400" dirty="0">
                <a:solidFill>
                  <a:schemeClr val="bg1"/>
                </a:solidFill>
                <a:latin typeface="Open Sans" panose="020B0606030504020204"/>
              </a:rPr>
            </a:br>
            <a:r>
              <a:rPr lang="en-US" sz="2400" dirty="0">
                <a:solidFill>
                  <a:schemeClr val="bg1"/>
                </a:solidFill>
                <a:latin typeface="Open Sans" panose="020B0606030504020204"/>
              </a:rPr>
              <a:t>  </a:t>
            </a:r>
            <a:br>
              <a:rPr lang="en-US" sz="2400" dirty="0">
                <a:solidFill>
                  <a:schemeClr val="bg1"/>
                </a:solidFill>
                <a:latin typeface="Open Sans" panose="020B0606030504020204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Calibri"/>
                <a:cs typeface="Calibri"/>
                <a:sym typeface="Calibri"/>
              </a:rPr>
              <a:t>Graduate Research Fellowship Program (GRFP)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Arial"/>
                <a:cs typeface="Arial"/>
                <a:sym typeface="Arial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Calibri"/>
                <a:cs typeface="Calibri"/>
                <a:sym typeface="Calibri"/>
              </a:rPr>
              <a:t>NSFGRFP.org</a:t>
            </a:r>
            <a:endParaRPr lang="en-US" sz="2400" b="0" i="1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8865A-ED52-9EBA-4684-332EEA9E6E8D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SM</a:t>
            </a:r>
          </a:p>
        </p:txBody>
      </p:sp>
    </p:spTree>
    <p:extLst>
      <p:ext uri="{BB962C8B-B14F-4D97-AF65-F5344CB8AC3E}">
        <p14:creationId xmlns:p14="http://schemas.microsoft.com/office/powerpoint/2010/main" val="225678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CAF6D1-9193-2D06-C07A-C86EF3E21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608"/>
            <a:ext cx="12192000" cy="6498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1B70A3-EF91-69DF-F003-67A81DEAB7D6}"/>
              </a:ext>
            </a:extLst>
          </p:cNvPr>
          <p:cNvSpPr txBox="1"/>
          <p:nvPr/>
        </p:nvSpPr>
        <p:spPr>
          <a:xfrm>
            <a:off x="11610109" y="6322999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3432879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EC298-A134-5938-2CAF-DD9CF4EAA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" y="49237"/>
            <a:ext cx="12055885" cy="6759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95C38-2C4E-C33E-9AFD-856DE73B4B0F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2045660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0C1FD-EA66-64DE-5CE7-17DCA2E72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8" y="53047"/>
            <a:ext cx="12040643" cy="67519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013284-EC06-9AE2-CE7B-530D90482EFE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3212425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E6CA4-F1FD-5ABE-72BF-6830E7B54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" y="45427"/>
            <a:ext cx="12055885" cy="6767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26CDF7-8A72-6664-9AEB-F163AC461BB9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220356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F1FBF-C44A-D8D6-CDF4-4A8BAB563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8" y="37806"/>
            <a:ext cx="12040643" cy="6782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F06176-2FD4-E7A2-F640-F1E06B3EF224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3278217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E1532-16CD-FC83-8069-BCB9F3B09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9" y="56858"/>
            <a:ext cx="12017781" cy="67442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852F90-0A2F-F95D-23E1-2969807D352D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1721910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765EA1-0A45-C1ED-C52F-84071823D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" y="53047"/>
            <a:ext cx="12055885" cy="67519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BF779-EB19-D219-DB5E-1E517D0F2E94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383330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AB673-CCFC-951A-7793-E0729EDBD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" y="49237"/>
            <a:ext cx="12055885" cy="6759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0A9228-B1B7-600F-5BE2-08F0AA743A3A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1346045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E5559-8F73-2BB9-8F5D-BBE47AC19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9" y="45427"/>
            <a:ext cx="12025402" cy="6767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51A654-FCBF-93C7-5D74-15B3D1521F5E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2624329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E0843-C2E0-558C-3172-E775FC770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8" y="64478"/>
            <a:ext cx="12040643" cy="6729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E3E09F-5773-95A1-1F77-BB7C5D0260AB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1284092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3600" b="0" dirty="0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GRFP Goals</a:t>
            </a:r>
            <a:endParaRPr sz="3600" dirty="0">
              <a:solidFill>
                <a:srgbClr val="D3B34E"/>
              </a:solidFill>
              <a:latin typeface="Open Sans"/>
            </a:endParaRPr>
          </a:p>
        </p:txBody>
      </p:sp>
      <p:sp>
        <p:nvSpPr>
          <p:cNvPr id="213" name="Google Shape;213;p8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fld id="{00000000-1234-1234-1234-123412341234}" type="slidenum">
              <a:rPr lang="en-US" sz="105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05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sz="quarter" idx="11"/>
          </p:nvPr>
        </p:nvSpPr>
        <p:spPr>
          <a:xfrm>
            <a:off x="592830" y="2089269"/>
            <a:ext cx="11006340" cy="3667125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1874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b="1" dirty="0">
                <a:solidFill>
                  <a:srgbClr val="D3B34E"/>
                </a:solidFill>
                <a:latin typeface="Open Sans"/>
              </a:rPr>
              <a:t>The overall goal of the Graduate Research Fellowship Program is to recruit individuals into Science, Technology, Engineering, and Mathematics (STEM) fields</a:t>
            </a: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endParaRPr sz="1000" dirty="0">
              <a:solidFill>
                <a:schemeClr val="bg1"/>
              </a:solidFill>
              <a:latin typeface="Open Sans"/>
            </a:endParaRPr>
          </a:p>
          <a:p>
            <a:pPr lvl="1">
              <a:lnSpc>
                <a:spcPct val="100000"/>
              </a:lnSpc>
              <a:buClr>
                <a:srgbClr val="FFFFFF"/>
              </a:buClr>
              <a:buSzPts val="2400"/>
            </a:pPr>
            <a:r>
              <a:rPr lang="en-US" sz="2200" dirty="0">
                <a:latin typeface="Open Sans"/>
                <a:ea typeface="+mn-lt"/>
                <a:cs typeface="+mn-lt"/>
              </a:rPr>
              <a:t>To select, recognize, and financially support </a:t>
            </a:r>
            <a:r>
              <a:rPr lang="en-US" sz="2200" u="sng" dirty="0">
                <a:latin typeface="Open Sans"/>
                <a:ea typeface="+mn-lt"/>
                <a:cs typeface="+mn-lt"/>
              </a:rPr>
              <a:t>early-career individuals</a:t>
            </a:r>
            <a:r>
              <a:rPr lang="en-US" sz="2200" dirty="0">
                <a:latin typeface="Open Sans"/>
                <a:ea typeface="+mn-lt"/>
                <a:cs typeface="+mn-lt"/>
              </a:rPr>
              <a:t> with the </a:t>
            </a:r>
            <a:r>
              <a:rPr lang="en-US" sz="2200" u="sng" dirty="0">
                <a:latin typeface="Open Sans"/>
                <a:ea typeface="+mn-lt"/>
                <a:cs typeface="+mn-lt"/>
              </a:rPr>
              <a:t>demonstrated potential</a:t>
            </a:r>
            <a:r>
              <a:rPr lang="en-US" sz="2200" dirty="0">
                <a:latin typeface="Open Sans"/>
                <a:ea typeface="+mn-lt"/>
                <a:cs typeface="+mn-lt"/>
              </a:rPr>
              <a:t> to be high achieving scientists and engineers</a:t>
            </a:r>
            <a:endParaRPr lang="en-US" sz="2200" u="sng" dirty="0">
              <a:latin typeface="Open Sans"/>
              <a:ea typeface="Open Sans"/>
              <a:cs typeface="Open Sans"/>
            </a:endParaRPr>
          </a:p>
          <a:p>
            <a:pPr lvl="1">
              <a:lnSpc>
                <a:spcPct val="100000"/>
              </a:lnSpc>
              <a:buClr>
                <a:schemeClr val="lt1"/>
              </a:buClr>
              <a:buSzPts val="2400"/>
            </a:pPr>
            <a:endParaRPr lang="en-US" sz="1000" dirty="0">
              <a:latin typeface="Open Sans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200" dirty="0">
                <a:latin typeface="Open Sans"/>
              </a:rPr>
              <a:t>To </a:t>
            </a:r>
            <a:r>
              <a:rPr lang="en-US" sz="2200" u="sng" dirty="0">
                <a:latin typeface="Open Sans"/>
              </a:rPr>
              <a:t>broaden participation</a:t>
            </a:r>
            <a:r>
              <a:rPr lang="en-US" sz="2200" dirty="0">
                <a:latin typeface="Open Sans"/>
              </a:rPr>
              <a:t> of the full spectrum of diverse talents in STEM</a:t>
            </a:r>
            <a:endParaRPr lang="en-US" sz="22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C5B6242-78E1-B800-AD55-D84B2C316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969257" y="244485"/>
            <a:ext cx="6593264" cy="1159821"/>
          </a:xfrm>
          <a:prstGeom prst="rect">
            <a:avLst/>
          </a:prstGeom>
          <a:noFill/>
          <a:ln w="12700"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4"/>
              </a:buClr>
              <a:buSzPts val="4400"/>
              <a:buFont typeface="Calibri"/>
              <a:buNone/>
            </a:pPr>
            <a:endParaRPr lang="en-US" sz="3600" dirty="0"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B4243-90BE-AFE3-2136-0F83DC3D9AB2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538A1-E253-02B6-6920-2C95CE9B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0" y="30185"/>
            <a:ext cx="12002540" cy="6797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C5EC58-0780-F2DC-D21E-D91408271AE1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146721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538A1-E253-02B6-6920-2C95CE9B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0" y="30185"/>
            <a:ext cx="12002540" cy="6797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1CB24-7F32-C45A-E979-68F6D468E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7" y="37806"/>
            <a:ext cx="12055885" cy="6782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D64C1-D550-40CF-7021-0F04E32FB0EF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2440090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538A1-E253-02B6-6920-2C95CE9B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0" y="30185"/>
            <a:ext cx="12002540" cy="6797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2EF38-2322-A664-FF49-C61E1FE9C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8" y="53047"/>
            <a:ext cx="12040643" cy="67519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AAAAB1-21C2-409C-B19B-DC825ED51749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3855617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2B044-100A-45C4-6945-1DE740A43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" y="45427"/>
            <a:ext cx="12055885" cy="6767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6CED9D-8FCC-5FA1-550B-A519377D19F7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2311758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3A7A7-147E-2BFA-6CB4-62B9E9D11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9" y="45427"/>
            <a:ext cx="12025402" cy="6767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142DB-2306-CAF6-CB62-4998DE920DAD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3428716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F772D-2478-6366-779D-0DFFE807B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8" y="37806"/>
            <a:ext cx="12040643" cy="6782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A145D2-770D-58F6-046F-D7A87AA47865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1858392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E018A-8D98-2A5E-B189-B850717FF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8" y="49237"/>
            <a:ext cx="12040643" cy="6759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68D35D-AB44-76E6-66E8-A615C5A56EBD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3858603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E0CB9-A2AA-5A38-AC29-BE34CEBD5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8" y="53047"/>
            <a:ext cx="12048264" cy="67519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A14084-CE40-BFB4-27AF-D1055C1F70E8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1457951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0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olidFill>
                  <a:schemeClr val="bg1"/>
                </a:solidFill>
                <a:sym typeface="Calibri"/>
              </a:rPr>
              <a:pPr lvl="0"/>
              <a:t>28</a:t>
            </a:fld>
            <a:endParaRPr lang="en-US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2" name="Google Shape;354;p20">
            <a:extLst>
              <a:ext uri="{FF2B5EF4-FFF2-40B4-BE49-F238E27FC236}">
                <a16:creationId xmlns:a16="http://schemas.microsoft.com/office/drawing/2014/main" id="{19F08F27-603D-9CB3-DDCE-B50A015954CF}"/>
              </a:ext>
            </a:extLst>
          </p:cNvPr>
          <p:cNvSpPr txBox="1">
            <a:spLocks/>
          </p:cNvSpPr>
          <p:nvPr/>
        </p:nvSpPr>
        <p:spPr>
          <a:xfrm>
            <a:off x="6772275" y="1847849"/>
            <a:ext cx="4790247" cy="3931920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4488" indent="-225425">
              <a:lnSpc>
                <a:spcPct val="120000"/>
              </a:lnSpc>
              <a:buSzPct val="100000"/>
              <a:buFont typeface="Arial"/>
              <a:buNone/>
            </a:pPr>
            <a:r>
              <a:rPr lang="en-US" sz="3200" b="1" u="sng" dirty="0">
                <a:solidFill>
                  <a:srgbClr val="D3B34E"/>
                </a:solidFill>
                <a:latin typeface="Open Sans" panose="020B0606030504020204"/>
              </a:rPr>
              <a:t>Transcripts – Required</a:t>
            </a:r>
            <a:endParaRPr lang="en-US" sz="3200" b="1" dirty="0">
              <a:solidFill>
                <a:srgbClr val="D3B34E"/>
              </a:solidFill>
              <a:latin typeface="Open Sans" panose="020B0606030504020204"/>
            </a:endParaRP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 dirty="0">
                <a:solidFill>
                  <a:schemeClr val="bg1"/>
                </a:solidFill>
                <a:latin typeface="Open Sans" panose="020B0606030504020204"/>
              </a:rPr>
              <a:t>All applicants </a:t>
            </a:r>
            <a:r>
              <a:rPr lang="en-US" sz="2600" b="1" u="sng" dirty="0">
                <a:solidFill>
                  <a:schemeClr val="bg1"/>
                </a:solidFill>
                <a:latin typeface="Open Sans" panose="020B0606030504020204"/>
              </a:rPr>
              <a:t>must</a:t>
            </a:r>
            <a:r>
              <a:rPr lang="en-US" sz="2600" dirty="0">
                <a:solidFill>
                  <a:schemeClr val="bg1"/>
                </a:solidFill>
                <a:latin typeface="Open Sans" panose="020B0606030504020204"/>
              </a:rPr>
              <a:t> submit Bachelor’s degree transcript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 dirty="0">
                <a:solidFill>
                  <a:schemeClr val="bg1"/>
                </a:solidFill>
                <a:latin typeface="Open Sans" panose="020B0606030504020204"/>
              </a:rPr>
              <a:t>Transcripts </a:t>
            </a:r>
            <a:r>
              <a:rPr lang="en-US" sz="2600" b="1" u="sng" dirty="0">
                <a:solidFill>
                  <a:schemeClr val="bg1"/>
                </a:solidFill>
                <a:latin typeface="Open Sans" panose="020B0606030504020204"/>
              </a:rPr>
              <a:t>required</a:t>
            </a:r>
            <a:r>
              <a:rPr lang="en-US" sz="2600" dirty="0">
                <a:solidFill>
                  <a:schemeClr val="bg1"/>
                </a:solidFill>
                <a:latin typeface="Open Sans" panose="020B0606030504020204"/>
              </a:rPr>
              <a:t> for all degree programs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 dirty="0">
                <a:solidFill>
                  <a:schemeClr val="bg1"/>
                </a:solidFill>
                <a:latin typeface="Open Sans" panose="020B0606030504020204"/>
              </a:rPr>
              <a:t>Transcripts </a:t>
            </a:r>
            <a:r>
              <a:rPr lang="en-US" sz="2600" b="1" u="sng" dirty="0">
                <a:solidFill>
                  <a:schemeClr val="bg1"/>
                </a:solidFill>
                <a:latin typeface="Open Sans" panose="020B0606030504020204"/>
              </a:rPr>
              <a:t>required</a:t>
            </a:r>
            <a:r>
              <a:rPr lang="en-US" sz="2600" b="1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Open Sans" panose="020B0606030504020204"/>
              </a:rPr>
              <a:t>for all graduate degree enrollment 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 dirty="0">
                <a:solidFill>
                  <a:schemeClr val="bg1"/>
                </a:solidFill>
                <a:latin typeface="Open Sans" panose="020B0606030504020204"/>
              </a:rPr>
              <a:t>Official or unofficial transcripts accepted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 dirty="0">
                <a:solidFill>
                  <a:schemeClr val="bg1"/>
                </a:solidFill>
                <a:latin typeface="Open Sans" panose="020B0606030504020204"/>
              </a:rPr>
              <a:t>Official transcripts </a:t>
            </a:r>
            <a:r>
              <a:rPr lang="en-US" sz="2600" b="1" dirty="0">
                <a:solidFill>
                  <a:schemeClr val="bg1"/>
                </a:solidFill>
                <a:latin typeface="Open Sans" panose="020B0606030504020204"/>
              </a:rPr>
              <a:t>recommended</a:t>
            </a:r>
            <a:r>
              <a:rPr lang="en-US" sz="260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2600" dirty="0">
                <a:latin typeface="Open Sans" panose="020B0606030504020204"/>
              </a:rPr>
              <a:t>for 2</a:t>
            </a:r>
            <a:r>
              <a:rPr lang="en-US" sz="2600" baseline="30000" dirty="0">
                <a:latin typeface="Open Sans" panose="020B0606030504020204"/>
              </a:rPr>
              <a:t>nd</a:t>
            </a:r>
            <a:r>
              <a:rPr lang="en-US" sz="2600" dirty="0">
                <a:latin typeface="Open Sans" panose="020B0606030504020204"/>
              </a:rPr>
              <a:t> year graduate students</a:t>
            </a:r>
          </a:p>
        </p:txBody>
      </p:sp>
      <p:sp>
        <p:nvSpPr>
          <p:cNvPr id="354" name="Google Shape;354;p20"/>
          <p:cNvSpPr txBox="1">
            <a:spLocks noGrp="1"/>
          </p:cNvSpPr>
          <p:nvPr>
            <p:ph type="body" sz="quarter" idx="11"/>
          </p:nvPr>
        </p:nvSpPr>
        <p:spPr>
          <a:xfrm>
            <a:off x="629478" y="1847849"/>
            <a:ext cx="6016069" cy="3931920"/>
          </a:xfrm>
          <a:solidFill>
            <a:srgbClr val="000000">
              <a:alpha val="50196"/>
            </a:srgbClr>
          </a:solidFill>
          <a:ln w="28575">
            <a:solidFill>
              <a:srgbClr val="D3B34E"/>
            </a:solidFill>
          </a:ln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b="1" u="sng" dirty="0">
                <a:solidFill>
                  <a:srgbClr val="D3B34E"/>
                </a:solidFill>
                <a:latin typeface="Open Sans" panose="020B0606030504020204"/>
              </a:rPr>
              <a:t>Reference Letters</a:t>
            </a:r>
          </a:p>
          <a:p>
            <a:pPr lvl="0"/>
            <a:r>
              <a:rPr lang="en-US" sz="2000" dirty="0">
                <a:solidFill>
                  <a:srgbClr val="D3B34E"/>
                </a:solidFill>
                <a:latin typeface="Open Sans" panose="020B0606030504020204"/>
              </a:rPr>
              <a:t>MANDATORY for Application Review</a:t>
            </a:r>
          </a:p>
          <a:p>
            <a:pPr lvl="2"/>
            <a:r>
              <a:rPr lang="en-US" sz="1800" dirty="0">
                <a:latin typeface="Open Sans" panose="020B0606030504020204"/>
              </a:rPr>
              <a:t>3 reference writer names in the application</a:t>
            </a:r>
          </a:p>
          <a:p>
            <a:pPr lvl="2"/>
            <a:r>
              <a:rPr lang="en-US" sz="1800" dirty="0">
                <a:latin typeface="Open Sans" panose="020B0606030504020204"/>
              </a:rPr>
              <a:t>2 reference letters </a:t>
            </a:r>
            <a:r>
              <a:rPr lang="en-US" sz="1800" b="1" u="sng" dirty="0">
                <a:latin typeface="Open Sans" panose="020B0606030504020204"/>
              </a:rPr>
              <a:t>must be received</a:t>
            </a:r>
            <a:r>
              <a:rPr lang="en-US" sz="1800" dirty="0">
                <a:latin typeface="Open Sans" panose="020B0606030504020204"/>
              </a:rPr>
              <a:t> by NSF</a:t>
            </a:r>
          </a:p>
          <a:p>
            <a:r>
              <a:rPr lang="en-US" sz="2000" dirty="0">
                <a:solidFill>
                  <a:srgbClr val="D3B34E"/>
                </a:solidFill>
                <a:latin typeface="Open Sans" panose="020B0606030504020204"/>
              </a:rPr>
              <a:t>STRONGLY RECOMMENDED</a:t>
            </a:r>
          </a:p>
          <a:p>
            <a:pPr lvl="2"/>
            <a:r>
              <a:rPr lang="en-US" sz="1800" dirty="0">
                <a:latin typeface="Open Sans" panose="020B0606030504020204"/>
              </a:rPr>
              <a:t>List up to 5 names of reference writers</a:t>
            </a:r>
          </a:p>
          <a:p>
            <a:pPr lvl="2"/>
            <a:r>
              <a:rPr lang="en-US" sz="1800" dirty="0">
                <a:latin typeface="Open Sans" panose="020B0606030504020204"/>
              </a:rPr>
              <a:t>3 reference letters received by NSF</a:t>
            </a:r>
          </a:p>
          <a:p>
            <a:r>
              <a:rPr lang="en-US" sz="2000" dirty="0">
                <a:solidFill>
                  <a:srgbClr val="D3B34E"/>
                </a:solidFill>
                <a:latin typeface="Open Sans" panose="020B0606030504020204"/>
              </a:rPr>
              <a:t>List and rank up to 5 reference letter writers </a:t>
            </a:r>
            <a:br>
              <a:rPr lang="en-US" sz="2000" dirty="0">
                <a:solidFill>
                  <a:srgbClr val="D3B34E"/>
                </a:solidFill>
                <a:latin typeface="Open Sans" panose="020B0606030504020204"/>
              </a:rPr>
            </a:br>
            <a:r>
              <a:rPr lang="en-US" sz="2000" dirty="0">
                <a:solidFill>
                  <a:srgbClr val="D3B34E"/>
                </a:solidFill>
                <a:latin typeface="Open Sans" panose="020B0606030504020204"/>
              </a:rPr>
              <a:t>	- Top 3 will be seen by reviewers</a:t>
            </a:r>
          </a:p>
        </p:txBody>
      </p:sp>
      <p:sp>
        <p:nvSpPr>
          <p:cNvPr id="353" name="Title"/>
          <p:cNvSpPr txBox="1">
            <a:spLocks noGrp="1"/>
          </p:cNvSpPr>
          <p:nvPr>
            <p:ph type="title"/>
          </p:nvPr>
        </p:nvSpPr>
        <p:spPr>
          <a:xfrm>
            <a:off x="4969257" y="96072"/>
            <a:ext cx="6593264" cy="1159821"/>
          </a:xfrm>
        </p:spPr>
        <p:txBody>
          <a:bodyPr>
            <a:noAutofit/>
          </a:bodyPr>
          <a:lstStyle/>
          <a:p>
            <a:pPr lvl="0"/>
            <a:r>
              <a:rPr lang="en-US" sz="3600" dirty="0">
                <a:solidFill>
                  <a:srgbClr val="D3B34E"/>
                </a:solidFill>
                <a:latin typeface="Open Sans" panose="020B0606030504020204"/>
                <a:sym typeface="Calibri"/>
              </a:rPr>
              <a:t>Reference Letters &amp; Transcripts</a:t>
            </a:r>
            <a:endParaRPr lang="en-US" sz="3600" dirty="0"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69436-5633-ED3A-B9EB-381B973099C1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7636" y="0"/>
            <a:ext cx="7281316" cy="6858000"/>
          </a:xfrm>
          <a:custGeom>
            <a:avLst/>
            <a:gdLst/>
            <a:ahLst/>
            <a:cxnLst/>
            <a:rect l="l" t="t" r="r" b="b"/>
            <a:pathLst>
              <a:path w="7281316" h="6858000" extrusionOk="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9558" y="0"/>
            <a:ext cx="6999394" cy="6858000"/>
          </a:xfrm>
          <a:custGeom>
            <a:avLst/>
            <a:gdLst/>
            <a:ahLst/>
            <a:cxnLst/>
            <a:rect l="l" t="t" r="r" b="b"/>
            <a:pathLst>
              <a:path w="6999394" h="6858000" extrusionOk="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1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1"/>
          <p:cNvSpPr txBox="1">
            <a:spLocks noGrp="1"/>
          </p:cNvSpPr>
          <p:nvPr>
            <p:ph type="title" idx="4294967295"/>
          </p:nvPr>
        </p:nvSpPr>
        <p:spPr>
          <a:xfrm>
            <a:off x="6046788" y="1220788"/>
            <a:ext cx="5284787" cy="3667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262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Graduate Research Fellowship Program (GRFP)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262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Review Criteria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98C526-EFE3-E604-D9D8-B421AB79D118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fld id="{00000000-1234-1234-1234-123412341234}" type="slidenum">
              <a:rPr lang="en-US" sz="105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05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Title"/>
          <p:cNvSpPr txBox="1">
            <a:spLocks noGrp="1"/>
          </p:cNvSpPr>
          <p:nvPr>
            <p:ph type="title"/>
          </p:nvPr>
        </p:nvSpPr>
        <p:spPr>
          <a:xfrm>
            <a:off x="4969257" y="312495"/>
            <a:ext cx="6593264" cy="1159821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3600" b="0" dirty="0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NSF Graduate Research Fellowship</a:t>
            </a:r>
            <a:endParaRPr sz="3600" dirty="0">
              <a:solidFill>
                <a:srgbClr val="D3B34E"/>
              </a:solidFill>
              <a:latin typeface="Open Sans"/>
            </a:endParaRPr>
          </a:p>
        </p:txBody>
      </p:sp>
      <p:sp>
        <p:nvSpPr>
          <p:cNvPr id="192" name="Google Shape;192;p6"/>
          <p:cNvSpPr txBox="1">
            <a:spLocks noGrp="1"/>
          </p:cNvSpPr>
          <p:nvPr>
            <p:ph type="body" sz="quarter" idx="11"/>
          </p:nvPr>
        </p:nvSpPr>
        <p:spPr>
          <a:xfrm>
            <a:off x="592830" y="1819275"/>
            <a:ext cx="11006340" cy="3667125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85800" lvl="0" indent="-4540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en-US" sz="2500" b="1" dirty="0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Five Year Awards – $159,000*</a:t>
            </a:r>
            <a:endParaRPr sz="2500" b="1" dirty="0">
              <a:solidFill>
                <a:srgbClr val="D3B34E"/>
              </a:solidFill>
              <a:latin typeface="Open Sans"/>
            </a:endParaRPr>
          </a:p>
          <a:p>
            <a:pPr marL="685800" lvl="0" indent="-4540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 b="1" dirty="0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$53,000 each year for </a:t>
            </a:r>
            <a:r>
              <a:rPr lang="en-US" sz="2600" b="1" i="1" u="sng" dirty="0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three</a:t>
            </a:r>
            <a:r>
              <a:rPr lang="en-US" sz="2600" b="1" dirty="0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 years </a:t>
            </a:r>
            <a:r>
              <a:rPr lang="en-US" b="1" dirty="0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over five-year period</a:t>
            </a:r>
            <a:endParaRPr b="1" dirty="0">
              <a:solidFill>
                <a:srgbClr val="D3B34E"/>
              </a:solidFill>
              <a:latin typeface="Open Sans"/>
            </a:endParaRPr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Open Sans"/>
                <a:ea typeface="Calibri"/>
                <a:cs typeface="Calibri"/>
                <a:sym typeface="Calibri"/>
              </a:rPr>
              <a:t>$37,000 stipend + $16,000 education allowance paid to institution</a:t>
            </a:r>
            <a:endParaRPr dirty="0">
              <a:latin typeface="Open Sans"/>
            </a:endParaRPr>
          </a:p>
          <a:p>
            <a:pPr marL="685800" lvl="2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latin typeface="Open Sans"/>
                <a:cs typeface="Calibri"/>
                <a:sym typeface="Calibri"/>
              </a:rPr>
              <a:t>Payment covers all tuition and mandatory fees (no cost to student)</a:t>
            </a:r>
            <a:endParaRPr dirty="0">
              <a:latin typeface="Open Sans"/>
            </a:endParaRPr>
          </a:p>
          <a:p>
            <a:pPr marL="685800" lvl="2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400" dirty="0">
              <a:latin typeface="Open Sans"/>
              <a:ea typeface="Calibri"/>
              <a:cs typeface="Calibri"/>
              <a:sym typeface="Calibri"/>
            </a:endParaRPr>
          </a:p>
          <a:p>
            <a:pPr marL="685800" lvl="0" indent="-4540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 b="1" dirty="0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Other NSF Opportunities</a:t>
            </a:r>
            <a:endParaRPr b="1" dirty="0">
              <a:solidFill>
                <a:srgbClr val="D3B34E"/>
              </a:solidFill>
              <a:latin typeface="Open Sans"/>
            </a:endParaRPr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Open Sans"/>
                <a:ea typeface="Calibri"/>
                <a:cs typeface="Calibri"/>
                <a:sym typeface="Calibri"/>
              </a:rPr>
              <a:t>INTERN – non-academic internship program</a:t>
            </a:r>
            <a:endParaRPr dirty="0">
              <a:latin typeface="Open Sans"/>
            </a:endParaRPr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Open Sans"/>
                <a:ea typeface="Calibri"/>
                <a:cs typeface="Calibri"/>
                <a:sym typeface="Calibri"/>
              </a:rPr>
              <a:t>FASED Individuals with Disabilities support</a:t>
            </a:r>
            <a:endParaRPr dirty="0">
              <a:latin typeface="Open Sans"/>
            </a:endParaRPr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Open Sans"/>
                <a:ea typeface="Calibri"/>
                <a:cs typeface="Calibri"/>
                <a:sym typeface="Calibri"/>
              </a:rPr>
              <a:t>Career-Life Balance Initiative  (family leave)</a:t>
            </a:r>
            <a:endParaRPr dirty="0">
              <a:latin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486D4-C057-0A92-CB33-D87331D63F74}"/>
              </a:ext>
            </a:extLst>
          </p:cNvPr>
          <p:cNvSpPr txBox="1"/>
          <p:nvPr/>
        </p:nvSpPr>
        <p:spPr>
          <a:xfrm>
            <a:off x="4170150" y="6318763"/>
            <a:ext cx="675229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/>
              </a:rPr>
              <a:t>*Amounts are based on GRFP Solicitation NSF 24-591 and subject to the availability of funds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293C0-9C1E-3BB8-0CA5-15304BE85104}"/>
              </a:ext>
            </a:extLst>
          </p:cNvPr>
          <p:cNvSpPr txBox="1"/>
          <p:nvPr/>
        </p:nvSpPr>
        <p:spPr>
          <a:xfrm>
            <a:off x="11610109" y="6411096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2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2"/>
          <p:cNvSpPr txBox="1">
            <a:spLocks noGrp="1"/>
          </p:cNvSpPr>
          <p:nvPr>
            <p:ph type="body" sz="quarter" idx="11"/>
          </p:nvPr>
        </p:nvSpPr>
        <p:spPr>
          <a:xfrm>
            <a:off x="592830" y="1876425"/>
            <a:ext cx="11006340" cy="3667125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400" b="1" dirty="0">
                <a:solidFill>
                  <a:srgbClr val="D3B34E"/>
                </a:solidFill>
                <a:latin typeface="Open Sans" panose="020B0606030504020204"/>
              </a:rPr>
              <a:t>  Intellectual Merit</a:t>
            </a:r>
            <a:r>
              <a:rPr lang="en-US" sz="2400" b="1" dirty="0">
                <a:solidFill>
                  <a:srgbClr val="4EC3E0"/>
                </a:solidFill>
                <a:latin typeface="Open Sans" panose="020B0606030504020204"/>
              </a:rPr>
              <a:t> </a:t>
            </a:r>
            <a:endParaRPr dirty="0">
              <a:solidFill>
                <a:srgbClr val="4EC3E0"/>
              </a:solidFill>
              <a:latin typeface="Open Sans" panose="020B0606030504020204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latin typeface="Open Sans" panose="020B0606030504020204"/>
              </a:rPr>
              <a:t>How important is the proposed activity to advancing knowledge within its own field or across different fields?</a:t>
            </a:r>
            <a:endParaRPr dirty="0">
              <a:latin typeface="Open Sans" panose="020B0606030504020204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400" b="1" dirty="0">
                <a:latin typeface="Open Sans" panose="020B0606030504020204"/>
              </a:rPr>
              <a:t>  </a:t>
            </a:r>
            <a:r>
              <a:rPr lang="en-US" sz="2400" b="1" dirty="0">
                <a:solidFill>
                  <a:srgbClr val="D3B34E"/>
                </a:solidFill>
                <a:latin typeface="Open Sans" panose="020B0606030504020204"/>
              </a:rPr>
              <a:t>Broader Impacts</a:t>
            </a:r>
            <a:endParaRPr dirty="0">
              <a:solidFill>
                <a:srgbClr val="D3B34E"/>
              </a:solidFill>
              <a:latin typeface="Open Sans" panose="020B0606030504020204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latin typeface="Open Sans" panose="020B0606030504020204"/>
              </a:rPr>
              <a:t>How well does the proposed activity benefit society or advance desired societal outcomes?</a:t>
            </a:r>
            <a:endParaRPr dirty="0">
              <a:latin typeface="Open Sans" panose="020B0606030504020204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D6D686E-E7E1-0282-B5A9-892E1E2BEB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69257" y="273053"/>
            <a:ext cx="6593264" cy="1159821"/>
          </a:xfrm>
          <a:prstGeom prst="rect">
            <a:avLst/>
          </a:prstGeom>
          <a:noFill/>
          <a:ln w="28575"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D3B34E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  <a:t>Comprehensive Review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</a:b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  <a:t>  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  <a:t>National Science Board Merit Review Criteria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58979-3F1B-19D9-8579-550C8F202105}"/>
              </a:ext>
            </a:extLst>
          </p:cNvPr>
          <p:cNvSpPr txBox="1"/>
          <p:nvPr/>
        </p:nvSpPr>
        <p:spPr>
          <a:xfrm>
            <a:off x="11514193" y="6284047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le"/>
          <p:cNvSpPr txBox="1">
            <a:spLocks noGrp="1"/>
          </p:cNvSpPr>
          <p:nvPr>
            <p:ph type="title"/>
          </p:nvPr>
        </p:nvSpPr>
        <p:spPr>
          <a:xfrm>
            <a:off x="4969257" y="273053"/>
            <a:ext cx="6593264" cy="1159821"/>
          </a:xfrm>
          <a:prstGeom prst="rect">
            <a:avLst/>
          </a:prstGeom>
          <a:noFill/>
          <a:ln w="28575"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lang="en-US" sz="3600" dirty="0">
                <a:solidFill>
                  <a:srgbClr val="D3B34E"/>
                </a:solidFill>
                <a:latin typeface="Open Sans" panose="020B0606030504020204"/>
              </a:rPr>
              <a:t>Comprehensive Review</a:t>
            </a:r>
            <a:br>
              <a:rPr lang="en-US" sz="3200" dirty="0">
                <a:solidFill>
                  <a:schemeClr val="accent4"/>
                </a:solidFill>
                <a:latin typeface="Open Sans" panose="020B0606030504020204"/>
              </a:rPr>
            </a:br>
            <a:r>
              <a:rPr lang="en-US" sz="800" dirty="0">
                <a:solidFill>
                  <a:schemeClr val="accent4"/>
                </a:solidFill>
                <a:latin typeface="Open Sans" panose="020B0606030504020204"/>
              </a:rPr>
              <a:t>  </a:t>
            </a:r>
            <a:br>
              <a:rPr lang="en-US" sz="3200" dirty="0">
                <a:solidFill>
                  <a:schemeClr val="accent4"/>
                </a:solidFill>
                <a:latin typeface="Open Sans" panose="020B0606030504020204"/>
              </a:rPr>
            </a:br>
            <a:r>
              <a:rPr lang="en-US" sz="2400" dirty="0">
                <a:latin typeface="Open Sans" panose="020B0606030504020204"/>
              </a:rPr>
              <a:t>National Science Board Merit Review Criteria</a:t>
            </a:r>
            <a:endParaRPr sz="2400" dirty="0">
              <a:latin typeface="Open Sans" panose="020B0606030504020204"/>
            </a:endParaRPr>
          </a:p>
        </p:txBody>
      </p:sp>
      <p:sp>
        <p:nvSpPr>
          <p:cNvPr id="384" name="Google Shape;384;p23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 txBox="1">
            <a:spLocks noGrp="1"/>
          </p:cNvSpPr>
          <p:nvPr>
            <p:ph type="body" sz="quarter" idx="11"/>
          </p:nvPr>
        </p:nvSpPr>
        <p:spPr>
          <a:xfrm>
            <a:off x="592830" y="1876425"/>
            <a:ext cx="11006340" cy="3667125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rgbClr val="D3B34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b="1" dirty="0">
                <a:solidFill>
                  <a:srgbClr val="D3B34E"/>
                </a:solidFill>
                <a:latin typeface="Open Sans" panose="020B0606030504020204"/>
              </a:rPr>
              <a:t>Review considerations:</a:t>
            </a:r>
            <a:endParaRPr b="1" dirty="0">
              <a:solidFill>
                <a:srgbClr val="D3B34E"/>
              </a:solidFill>
              <a:latin typeface="Open Sans" panose="020B0606030504020204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u="sng" dirty="0">
                <a:latin typeface="Open Sans" panose="020B0606030504020204"/>
              </a:rPr>
              <a:t>Demonstrated potential</a:t>
            </a:r>
            <a:r>
              <a:rPr lang="en-US" dirty="0">
                <a:latin typeface="Open Sans" panose="020B0606030504020204"/>
              </a:rPr>
              <a:t> for significant achievement in STEM</a:t>
            </a:r>
            <a:endParaRPr dirty="0">
              <a:latin typeface="Open Sans" panose="020B0606030504020204"/>
            </a:endParaRPr>
          </a:p>
          <a:p>
            <a:pPr lvl="1">
              <a:buClr>
                <a:schemeClr val="lt1"/>
              </a:buClr>
              <a:buSzPts val="2400"/>
            </a:pPr>
            <a:r>
              <a:rPr lang="en-US" u="sng" dirty="0">
                <a:latin typeface="Open Sans" panose="020B0606030504020204"/>
              </a:rPr>
              <a:t>Comprehensive</a:t>
            </a:r>
            <a:r>
              <a:rPr lang="en-US" dirty="0">
                <a:latin typeface="Open Sans" panose="020B0606030504020204"/>
              </a:rPr>
              <a:t> approach to review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u="sng" dirty="0">
                <a:latin typeface="Open Sans" panose="020B0606030504020204"/>
              </a:rPr>
              <a:t>Balanced consideration</a:t>
            </a:r>
            <a:r>
              <a:rPr lang="en-US" dirty="0">
                <a:latin typeface="Open Sans" panose="020B0606030504020204"/>
              </a:rPr>
              <a:t> to all components of the application</a:t>
            </a:r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latin typeface="Open Sans" panose="020B0606030504020204"/>
              </a:rPr>
              <a:t>educational and research record, leadership, outreach, service activities, plans for the future, individual competencies, experiences, and other attributes</a:t>
            </a:r>
            <a:endParaRPr dirty="0">
              <a:latin typeface="Open Sans" panose="020B06060305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B2C2D-C6AC-D52B-4560-CF32C09567FE}"/>
              </a:ext>
            </a:extLst>
          </p:cNvPr>
          <p:cNvSpPr txBox="1"/>
          <p:nvPr/>
        </p:nvSpPr>
        <p:spPr>
          <a:xfrm>
            <a:off x="11562521" y="6296836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4"/>
          <p:cNvSpPr/>
          <p:nvPr/>
        </p:nvSpPr>
        <p:spPr>
          <a:xfrm>
            <a:off x="10266201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4"/>
          <p:cNvSpPr txBox="1">
            <a:spLocks noGrp="1"/>
          </p:cNvSpPr>
          <p:nvPr>
            <p:ph type="body" sz="quarter" idx="11"/>
          </p:nvPr>
        </p:nvSpPr>
        <p:spPr>
          <a:xfrm>
            <a:off x="812511" y="1548328"/>
            <a:ext cx="10566978" cy="4229739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rgbClr val="D3B34E"/>
            </a:solidFill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endParaRPr sz="1800" b="1" dirty="0">
              <a:solidFill>
                <a:srgbClr val="D3B34E"/>
              </a:solidFill>
              <a:latin typeface="Open Sans" panose="020B0606030504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" dirty="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 dirty="0">
                <a:solidFill>
                  <a:srgbClr val="D3B34E"/>
                </a:solidFill>
                <a:latin typeface="Open Sans" panose="020B0606030504020204"/>
              </a:rPr>
              <a:t>Evidence of potential and ability:</a:t>
            </a:r>
            <a:endParaRPr lang="en-US" dirty="0">
              <a:solidFill>
                <a:srgbClr val="D3B34E"/>
              </a:solidFill>
              <a:latin typeface="Open Sans" panose="020B0606030504020204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solidFill>
                  <a:schemeClr val="lt1"/>
                </a:solidFill>
                <a:latin typeface="Open Sans" panose="020B0606030504020204"/>
              </a:rPr>
              <a:t>Demonstrated intellectual ability (grades, curricula, awards, publications, presentations, etc.)</a:t>
            </a:r>
            <a:endParaRPr lang="en-US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solidFill>
                  <a:schemeClr val="lt1"/>
                </a:solidFill>
                <a:latin typeface="Open Sans" panose="020B0606030504020204"/>
              </a:rPr>
              <a:t>Plan and conduct research</a:t>
            </a:r>
            <a:endParaRPr lang="en-US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solidFill>
                  <a:schemeClr val="lt1"/>
                </a:solidFill>
                <a:latin typeface="Open Sans" panose="020B0606030504020204"/>
              </a:rPr>
              <a:t>Work as a member of a team as well as independently</a:t>
            </a:r>
            <a:endParaRPr lang="en-US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solidFill>
                  <a:schemeClr val="lt1"/>
                </a:solidFill>
                <a:latin typeface="Open Sans" panose="020B0606030504020204"/>
              </a:rPr>
              <a:t>Interpret and communicate research</a:t>
            </a:r>
            <a:endParaRPr lang="en-US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solidFill>
                  <a:schemeClr val="lt1"/>
                </a:solidFill>
                <a:latin typeface="Open Sans" panose="020B0606030504020204"/>
              </a:rPr>
              <a:t>Take initiative, solve problems, persist</a:t>
            </a:r>
            <a:endParaRPr lang="en-US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solidFill>
                  <a:schemeClr val="lt1"/>
                </a:solidFill>
                <a:latin typeface="Open Sans" panose="020B0606030504020204"/>
              </a:rPr>
              <a:t>Display the potential of your approach to your major field of study and your Research Plan to advance knowledge</a:t>
            </a:r>
            <a:endParaRPr lang="en-US" dirty="0">
              <a:latin typeface="Open Sans" panose="020B0606030504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" dirty="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sz="2000" dirty="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000" dirty="0">
                <a:solidFill>
                  <a:srgbClr val="D3B34E"/>
                </a:solidFill>
                <a:latin typeface="Open Sans" panose="020B0606030504020204"/>
              </a:rPr>
              <a:t>Evidence of Intellectual Merit can be found in all parts of the application: Personal Statement, Research Plan, letters, experiences, awards, achievements, and transcripts</a:t>
            </a:r>
            <a:endParaRPr sz="2000" dirty="0"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392" name="Title"/>
          <p:cNvSpPr txBox="1">
            <a:spLocks noGrp="1"/>
          </p:cNvSpPr>
          <p:nvPr>
            <p:ph type="title"/>
          </p:nvPr>
        </p:nvSpPr>
        <p:spPr>
          <a:xfrm>
            <a:off x="4773814" y="302779"/>
            <a:ext cx="6593264" cy="115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indent="117475"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b="0" dirty="0">
                <a:solidFill>
                  <a:srgbClr val="D3B34E"/>
                </a:solidFill>
                <a:latin typeface="Open Sans" panose="020B0606030504020204"/>
                <a:ea typeface="Arial"/>
                <a:cs typeface="Arial"/>
                <a:sym typeface="Arial"/>
              </a:rPr>
              <a:t>Intellectual Merit</a:t>
            </a:r>
            <a:br>
              <a:rPr lang="en-US" sz="3200" dirty="0">
                <a:latin typeface="Open Sans" panose="020B0606030504020204"/>
                <a:ea typeface="Arial"/>
                <a:cs typeface="Arial"/>
                <a:sym typeface="Arial"/>
              </a:rPr>
            </a:br>
            <a:r>
              <a:rPr lang="en-US" sz="2400" dirty="0">
                <a:latin typeface="Open Sans" panose="020B0606030504020204"/>
              </a:rPr>
              <a:t>Potential to advance knowledge</a:t>
            </a:r>
            <a:endParaRPr sz="2400" dirty="0">
              <a:latin typeface="Open Sans" panose="020B06060305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A37695-8964-F1E4-59ED-4342CB10168B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5"/>
          <p:cNvSpPr/>
          <p:nvPr/>
        </p:nvSpPr>
        <p:spPr>
          <a:xfrm>
            <a:off x="10413273" y="624771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5"/>
          <p:cNvSpPr txBox="1">
            <a:spLocks noGrp="1"/>
          </p:cNvSpPr>
          <p:nvPr>
            <p:ph type="body" sz="quarter" idx="11"/>
          </p:nvPr>
        </p:nvSpPr>
        <p:spPr>
          <a:xfrm>
            <a:off x="781051" y="1662109"/>
            <a:ext cx="10629899" cy="4095753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rgbClr val="D3B34E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 dirty="0">
              <a:solidFill>
                <a:srgbClr val="D3B34E"/>
              </a:solidFill>
              <a:latin typeface="Open Sans" panose="020B0606030504020204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200" b="1" dirty="0">
                <a:solidFill>
                  <a:srgbClr val="D3B34E"/>
                </a:solidFill>
                <a:latin typeface="Open Sans" panose="020B0606030504020204"/>
              </a:rPr>
              <a:t>Societal benefits may include, but are not limited to:</a:t>
            </a:r>
            <a:endParaRPr sz="2200" b="1" dirty="0">
              <a:solidFill>
                <a:srgbClr val="D3B34E"/>
              </a:solidFill>
              <a:latin typeface="Open Sans" panose="020B0606030504020204"/>
            </a:endParaRPr>
          </a:p>
          <a:p>
            <a:pPr marL="228600" lvl="0" indent="-2286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  <a:latin typeface="Open Sans" panose="020B0606030504020204"/>
              </a:rPr>
              <a:t>Increasing participation of the full spectrum of diverse talents in STEM</a:t>
            </a:r>
            <a:endParaRPr sz="2200" dirty="0">
              <a:latin typeface="Open Sans" panose="020B0606030504020204"/>
            </a:endParaRPr>
          </a:p>
          <a:p>
            <a:pPr marL="228600" lvl="0" indent="-2286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  <a:latin typeface="Open Sans" panose="020B0606030504020204"/>
              </a:rPr>
              <a:t>Engaging in mentoring; improving STEM education in schools</a:t>
            </a:r>
            <a:endParaRPr sz="2200" dirty="0">
              <a:latin typeface="Open Sans" panose="020B0606030504020204"/>
            </a:endParaRPr>
          </a:p>
          <a:p>
            <a:pPr marL="228600" lvl="0" indent="-2286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  <a:latin typeface="Open Sans" panose="020B0606030504020204"/>
              </a:rPr>
              <a:t>Increasing public scientific literacy; increased public engagement with STEM</a:t>
            </a:r>
            <a:endParaRPr sz="2200" dirty="0">
              <a:latin typeface="Open Sans" panose="020B0606030504020204"/>
            </a:endParaRPr>
          </a:p>
          <a:p>
            <a:pPr marL="228600" lvl="0" indent="-2286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  <a:latin typeface="Open Sans" panose="020B0606030504020204"/>
              </a:rPr>
              <a:t>Conducting community outreach: science clubs, radio, TV, newspapers, blogs</a:t>
            </a:r>
            <a:endParaRPr sz="2200" dirty="0">
              <a:latin typeface="Open Sans" panose="020B0606030504020204"/>
            </a:endParaRPr>
          </a:p>
          <a:p>
            <a:pPr marL="228600" lvl="0" indent="-2286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  <a:latin typeface="Open Sans" panose="020B0606030504020204"/>
              </a:rPr>
              <a:t>Increasing collaboration between academia, industry, others</a:t>
            </a:r>
            <a:endParaRPr sz="2200" dirty="0">
              <a:latin typeface="Open Sans" panose="020B0606030504020204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 dirty="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2000" dirty="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000" dirty="0">
                <a:solidFill>
                  <a:srgbClr val="D3B34E"/>
                </a:solidFill>
                <a:latin typeface="Open Sans" panose="020B0606030504020204"/>
              </a:rPr>
              <a:t>Evidence of Broader Impacts can be in all parts of the application: Personal Statement, Research Plan, letters, experiences, awards, achievements</a:t>
            </a:r>
            <a:endParaRPr sz="2000" dirty="0"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401" name="Title"/>
          <p:cNvSpPr txBox="1">
            <a:spLocks noGrp="1"/>
          </p:cNvSpPr>
          <p:nvPr>
            <p:ph type="title"/>
          </p:nvPr>
        </p:nvSpPr>
        <p:spPr>
          <a:xfrm>
            <a:off x="4773814" y="245159"/>
            <a:ext cx="6593264" cy="115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indent="117475"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b="0" dirty="0">
                <a:solidFill>
                  <a:srgbClr val="D3B34E"/>
                </a:solidFill>
                <a:latin typeface="Open Sans" panose="020B0606030504020204"/>
                <a:ea typeface="Arial"/>
                <a:cs typeface="Arial"/>
                <a:sym typeface="Arial"/>
              </a:rPr>
              <a:t>Broader Impacts</a:t>
            </a:r>
            <a:br>
              <a:rPr lang="en-US" sz="3600" b="0" dirty="0">
                <a:solidFill>
                  <a:srgbClr val="D3B34E"/>
                </a:solidFill>
                <a:latin typeface="Open Sans" panose="020B0606030504020204"/>
                <a:ea typeface="Arial"/>
                <a:cs typeface="Arial"/>
                <a:sym typeface="Arial"/>
              </a:rPr>
            </a:br>
            <a:r>
              <a:rPr lang="en-US" sz="2700" dirty="0">
                <a:latin typeface="Open Sans" panose="020B0606030504020204"/>
              </a:rPr>
              <a:t>Potential impact of the individual or </a:t>
            </a:r>
            <a:br>
              <a:rPr lang="en-US" sz="2700" dirty="0">
                <a:latin typeface="Open Sans" panose="020B0606030504020204"/>
              </a:rPr>
            </a:br>
            <a:r>
              <a:rPr lang="en-US" sz="2700" dirty="0">
                <a:latin typeface="Open Sans" panose="020B0606030504020204"/>
              </a:rPr>
              <a:t>research on society</a:t>
            </a:r>
            <a:r>
              <a:rPr lang="en-US" sz="2700" dirty="0">
                <a:latin typeface="Open Sans" panose="020B0606030504020204"/>
                <a:ea typeface="Arial"/>
                <a:cs typeface="Arial"/>
                <a:sym typeface="Arial"/>
              </a:rPr>
              <a:t> </a:t>
            </a:r>
            <a:endParaRPr sz="2700" dirty="0">
              <a:latin typeface="Open Sans" panose="020B06060305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6A7DBC-E3B9-1BC4-BC7B-757E61189013}"/>
              </a:ext>
            </a:extLst>
          </p:cNvPr>
          <p:cNvSpPr txBox="1"/>
          <p:nvPr/>
        </p:nvSpPr>
        <p:spPr>
          <a:xfrm>
            <a:off x="11579133" y="6335202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06" y="27876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8259244" y="63865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" name="Google Shape;128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46003" y="3099410"/>
            <a:ext cx="5303520" cy="0"/>
          </a:xfrm>
          <a:prstGeom prst="straightConnector1">
            <a:avLst/>
          </a:prstGeom>
          <a:noFill/>
          <a:ln w="381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416;p26">
            <a:extLst>
              <a:ext uri="{FF2B5EF4-FFF2-40B4-BE49-F238E27FC236}">
                <a16:creationId xmlns:a16="http://schemas.microsoft.com/office/drawing/2014/main" id="{AF62A664-2E71-3E4A-6411-1CD93256BCEC}"/>
              </a:ext>
            </a:extLst>
          </p:cNvPr>
          <p:cNvSpPr/>
          <p:nvPr/>
        </p:nvSpPr>
        <p:spPr>
          <a:xfrm>
            <a:off x="7947530" y="428593"/>
            <a:ext cx="3873376" cy="862646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awards.uark.edu</a:t>
            </a:r>
            <a:endParaRPr sz="3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373C157-7883-91F7-CC4E-5713518F15C5}"/>
              </a:ext>
            </a:extLst>
          </p:cNvPr>
          <p:cNvSpPr txBox="1">
            <a:spLocks/>
          </p:cNvSpPr>
          <p:nvPr/>
        </p:nvSpPr>
        <p:spPr>
          <a:xfrm>
            <a:off x="71606" y="1365699"/>
            <a:ext cx="6444614" cy="34674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txBody>
          <a:bodyPr vert="horz" lIns="274320" tIns="182880" rIns="274320" bIns="18288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Open Sans"/>
              </a:rPr>
              <a:t>For application assistance, contact: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Open Sans"/>
              </a:rPr>
              <a:t>Robert Ellis, Assistant Director of Nationally Competitive Awards at </a:t>
            </a:r>
            <a:r>
              <a:rPr lang="en-US" sz="2000" b="1" dirty="0">
                <a:solidFill>
                  <a:schemeClr val="bg1"/>
                </a:solidFill>
                <a:latin typeface="Open Sans"/>
                <a:hlinkClick r:id="rId3"/>
              </a:rPr>
              <a:t>rce002@uark.edu</a:t>
            </a:r>
            <a:endParaRPr lang="en-US" sz="2000" b="1" dirty="0">
              <a:solidFill>
                <a:schemeClr val="bg1"/>
              </a:solidFill>
              <a:latin typeface="Open Sans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Open Sans"/>
              </a:rPr>
              <a:t>You can also scan the QR code to make an appointment:</a:t>
            </a:r>
          </a:p>
        </p:txBody>
      </p:sp>
      <p:sp>
        <p:nvSpPr>
          <p:cNvPr id="4" name="Google Shape;124;p2">
            <a:extLst>
              <a:ext uri="{FF2B5EF4-FFF2-40B4-BE49-F238E27FC236}">
                <a16:creationId xmlns:a16="http://schemas.microsoft.com/office/drawing/2014/main" id="{58BEDB7E-003E-8B97-40EF-D7601F817402}"/>
              </a:ext>
            </a:extLst>
          </p:cNvPr>
          <p:cNvSpPr txBox="1">
            <a:spLocks/>
          </p:cNvSpPr>
          <p:nvPr/>
        </p:nvSpPr>
        <p:spPr>
          <a:xfrm>
            <a:off x="428242" y="1585078"/>
            <a:ext cx="5339043" cy="9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>
                <a:srgbClr val="FFFFFF"/>
              </a:buClr>
              <a:buSzPts val="2400"/>
            </a:pPr>
            <a:endParaRPr lang="en-US" sz="2400" b="0" dirty="0">
              <a:solidFill>
                <a:schemeClr val="lt1"/>
              </a:solidFill>
              <a:latin typeface="Open Sans"/>
            </a:endParaRPr>
          </a:p>
        </p:txBody>
      </p:sp>
      <p:sp>
        <p:nvSpPr>
          <p:cNvPr id="124" name="Google Shape;124;p2"/>
          <p:cNvSpPr txBox="1">
            <a:spLocks noGrp="1"/>
          </p:cNvSpPr>
          <p:nvPr>
            <p:ph type="title"/>
          </p:nvPr>
        </p:nvSpPr>
        <p:spPr>
          <a:xfrm>
            <a:off x="-420528" y="748187"/>
            <a:ext cx="7698864" cy="9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800" b="1" dirty="0">
                <a:solidFill>
                  <a:srgbClr val="D3B34E"/>
                </a:solidFill>
                <a:latin typeface="Open Sans"/>
              </a:rPr>
              <a:t>University of Arkansas </a:t>
            </a:r>
            <a:br>
              <a:rPr lang="en-US" sz="2800" b="1" dirty="0">
                <a:solidFill>
                  <a:srgbClr val="D3B34E"/>
                </a:solidFill>
                <a:latin typeface="Open Sans"/>
              </a:rPr>
            </a:br>
            <a:r>
              <a:rPr lang="en-US" sz="2800" b="1" dirty="0">
                <a:solidFill>
                  <a:srgbClr val="D3B34E"/>
                </a:solidFill>
                <a:latin typeface="Open Sans"/>
              </a:rPr>
              <a:t>Office of Nationally Competitive Awards</a:t>
            </a:r>
            <a:endParaRPr sz="2800" b="1" dirty="0">
              <a:solidFill>
                <a:srgbClr val="D3B34E"/>
              </a:solidFill>
              <a:latin typeface="Open Sans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FD6B0F-FD74-6B4D-3F21-D609BA4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12AFEC-ABFD-E042-C036-C14AD5A5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E66FE074-A367-08E8-C568-71125CC7F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382" y="4333120"/>
            <a:ext cx="1000000" cy="10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321A47-8097-1814-5F2E-27A3EDBB364C}"/>
              </a:ext>
            </a:extLst>
          </p:cNvPr>
          <p:cNvSpPr txBox="1"/>
          <p:nvPr/>
        </p:nvSpPr>
        <p:spPr>
          <a:xfrm>
            <a:off x="8259244" y="1751811"/>
            <a:ext cx="32995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can help you with any aspect of the process, but especially: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Eligibility determination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Application process reviews and timeline development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Guidance on choosing reference writers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Personal and research statement reviews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Searching for additional fellowship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812B5-0407-8B7F-2439-67EC0D3AD602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105588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>
            <a:spLocks noGrp="1"/>
          </p:cNvSpPr>
          <p:nvPr>
            <p:ph type="title"/>
          </p:nvPr>
        </p:nvSpPr>
        <p:spPr>
          <a:xfrm>
            <a:off x="4969257" y="224285"/>
            <a:ext cx="6593264" cy="1159821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Calibri"/>
              <a:buNone/>
            </a:pPr>
            <a:r>
              <a:rPr lang="en-US" sz="3600" b="0" dirty="0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GRFP Benefits </a:t>
            </a:r>
            <a:endParaRPr sz="4000" dirty="0">
              <a:solidFill>
                <a:srgbClr val="D3B34E"/>
              </a:solidFill>
              <a:latin typeface="Open Sans"/>
            </a:endParaRPr>
          </a:p>
        </p:txBody>
      </p:sp>
      <p:sp>
        <p:nvSpPr>
          <p:cNvPr id="203" name="Google Shape;203;p7"/>
          <p:cNvSpPr txBox="1">
            <a:spLocks noGrp="1"/>
          </p:cNvSpPr>
          <p:nvPr>
            <p:ph type="body" sz="quarter" idx="11"/>
          </p:nvPr>
        </p:nvSpPr>
        <p:spPr>
          <a:xfrm>
            <a:off x="592830" y="1943257"/>
            <a:ext cx="11006340" cy="3814606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rgbClr val="D3B34E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 b="1" u="sng" dirty="0">
                <a:solidFill>
                  <a:schemeClr val="bg1"/>
                </a:solidFill>
                <a:latin typeface="Open Sans"/>
              </a:rPr>
              <a:t>Fellowship</a:t>
            </a:r>
            <a:r>
              <a:rPr lang="en-US" sz="2000" b="1" dirty="0">
                <a:solidFill>
                  <a:schemeClr val="bg1"/>
                </a:solidFill>
                <a:latin typeface="Open Sans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Open Sans"/>
              </a:rPr>
              <a:t>Awarded to individual, paid through the attended graduate institution</a:t>
            </a:r>
            <a:endParaRPr sz="2000"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 b="1" u="sng" dirty="0">
                <a:solidFill>
                  <a:schemeClr val="bg1"/>
                </a:solidFill>
                <a:latin typeface="Open Sans"/>
              </a:rPr>
              <a:t>Flexible</a:t>
            </a:r>
            <a:r>
              <a:rPr lang="en-US" sz="2000" b="1" dirty="0">
                <a:solidFill>
                  <a:schemeClr val="bg1"/>
                </a:solidFill>
                <a:latin typeface="Open Sans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Open Sans"/>
              </a:rPr>
              <a:t>Choice of project, advisor, and graduate program</a:t>
            </a:r>
            <a:endParaRPr sz="2000"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 b="1" u="sng" dirty="0">
                <a:solidFill>
                  <a:schemeClr val="bg1"/>
                </a:solidFill>
                <a:latin typeface="Open Sans"/>
              </a:rPr>
              <a:t>Unrestricted</a:t>
            </a:r>
            <a:r>
              <a:rPr lang="en-US" sz="2000" b="1" dirty="0">
                <a:solidFill>
                  <a:schemeClr val="bg1"/>
                </a:solidFill>
                <a:latin typeface="Open Sans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Open Sans"/>
              </a:rPr>
              <a:t>No service requirement after completion</a:t>
            </a:r>
            <a:endParaRPr sz="2000"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 b="1" u="sng" dirty="0">
                <a:solidFill>
                  <a:schemeClr val="bg1"/>
                </a:solidFill>
                <a:latin typeface="Open Sans"/>
              </a:rPr>
              <a:t>Portable</a:t>
            </a:r>
            <a:r>
              <a:rPr lang="en-US" sz="2000" b="1" dirty="0">
                <a:solidFill>
                  <a:schemeClr val="bg1"/>
                </a:solidFill>
                <a:latin typeface="Open Sans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Open Sans"/>
              </a:rPr>
              <a:t>Can be used at any accredited, non-profit, US institution of higher education, with campus in US for research-based master’s and doctoral degrees</a:t>
            </a:r>
            <a:endParaRPr sz="2000" dirty="0">
              <a:solidFill>
                <a:schemeClr val="bg1"/>
              </a:solidFill>
              <a:latin typeface="Open Sans"/>
            </a:endParaRPr>
          </a:p>
          <a:p>
            <a:pPr marL="228600" lvl="0" indent="-9937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sz="900" dirty="0">
              <a:solidFill>
                <a:schemeClr val="bg1"/>
              </a:solidFill>
              <a:latin typeface="Open Sans"/>
            </a:endParaRPr>
          </a:p>
          <a:p>
            <a: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sz="2000" b="1" dirty="0">
                <a:solidFill>
                  <a:schemeClr val="bg1"/>
                </a:solidFill>
                <a:latin typeface="Open Sans"/>
              </a:rPr>
              <a:t>2010 - 2022:  ~2,000-2,100 Fellowships yearly</a:t>
            </a:r>
          </a:p>
          <a:p>
            <a: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sz="1800" dirty="0">
                <a:solidFill>
                  <a:schemeClr val="bg1"/>
                </a:solidFill>
                <a:latin typeface="Open Sans"/>
              </a:rPr>
              <a:t>   2022: ~12,600 Applications - ~18% success rate</a:t>
            </a:r>
          </a:p>
          <a:p>
            <a: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sz="1800" dirty="0">
                <a:solidFill>
                  <a:schemeClr val="bg1"/>
                </a:solidFill>
                <a:latin typeface="Open Sans"/>
              </a:rPr>
              <a:t>   2021: ~12,600 Applications - ~17% success rate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100000"/>
            </a:pPr>
            <a:r>
              <a:rPr lang="en-US" sz="1800" dirty="0">
                <a:solidFill>
                  <a:schemeClr val="bg1"/>
                </a:solidFill>
                <a:latin typeface="Open Sans"/>
              </a:rPr>
              <a:t>   2020: ~12,800 Applications - ~16% success rate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100000"/>
            </a:pPr>
            <a:r>
              <a:rPr lang="en-US" sz="1800" dirty="0">
                <a:solidFill>
                  <a:schemeClr val="bg1"/>
                </a:solidFill>
                <a:latin typeface="Open Sans"/>
              </a:rPr>
              <a:t>   2019: ~12,200 Applications - ~16% success rate</a:t>
            </a:r>
          </a:p>
        </p:txBody>
      </p:sp>
      <p:sp>
        <p:nvSpPr>
          <p:cNvPr id="201" name="Google Shape;201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t>4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DFD1B-7AD2-CC9D-1FA0-A5CB6D8CE505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"/>
          <p:cNvSpPr txBox="1">
            <a:spLocks noGrp="1"/>
          </p:cNvSpPr>
          <p:nvPr>
            <p:ph type="title"/>
          </p:nvPr>
        </p:nvSpPr>
        <p:spPr>
          <a:xfrm>
            <a:off x="4969257" y="118367"/>
            <a:ext cx="6943028" cy="1159821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indent="117475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000" dirty="0">
                <a:solidFill>
                  <a:srgbClr val="D3B34E"/>
                </a:solidFill>
                <a:latin typeface="Open Sans"/>
              </a:rPr>
              <a:t>GRFP Eligibility</a:t>
            </a:r>
            <a:r>
              <a:rPr lang="en-US" sz="4000" b="1" dirty="0">
                <a:solidFill>
                  <a:srgbClr val="D3B34E"/>
                </a:solidFill>
                <a:latin typeface="Open Sans"/>
              </a:rPr>
              <a:t> </a:t>
            </a:r>
            <a:r>
              <a:rPr lang="en-US" sz="4000" b="1" dirty="0">
                <a:latin typeface="Open Sans"/>
              </a:rPr>
              <a:t> </a:t>
            </a:r>
            <a:br>
              <a:rPr lang="en-US" sz="4000" b="1" dirty="0">
                <a:latin typeface="Open Sans"/>
              </a:rPr>
            </a:br>
            <a:r>
              <a:rPr lang="en-US" sz="4000" dirty="0">
                <a:latin typeface="Open Sans"/>
              </a:rPr>
              <a:t>NSF Solicitation 24-591</a:t>
            </a:r>
            <a:endParaRPr sz="4000" b="1" dirty="0">
              <a:latin typeface="Open Sans"/>
            </a:endParaRPr>
          </a:p>
        </p:txBody>
      </p:sp>
      <p:sp>
        <p:nvSpPr>
          <p:cNvPr id="231" name="Google Shape;231;p10"/>
          <p:cNvSpPr/>
          <p:nvPr/>
        </p:nvSpPr>
        <p:spPr>
          <a:xfrm>
            <a:off x="35717" y="1598975"/>
            <a:ext cx="4895817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U.S. citizens, nationals, and permanent residents 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Early-career: undergrad &amp; graduate students 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Pursuing research-based master’s and/or doctoral degrees (no professional degrees)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Science, Technology, Engineering, Mathematics (STEM) or STEM Education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Full-time enrollment in graduate degree program at accredited, non-profit US institution of higher education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NO foreign institutions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There are four levels. Level 1 are seniors or Bachelor's degree holders with no graduate study. Level 2 are 1st year graduate students in join Bachelor's-Master's degree programs who've completed 3 years. Level 3 are second-year graduate students with no more than 1 academic year completed in 1st graduate degree program or Joint BS/MS holders ONLY can apply as 1st year doctoral students progressed directly to PhD after completing joint BS/MS degree. Note levels 2 an 3 can only apply once. Level 4's are returning graduate students with an interruption of graduate study equaling 2 years or more, no doctorates or more than 1 academic year in graduate program, and not enrolled in graduate program at application deadline.">
            <a:extLst>
              <a:ext uri="{FF2B5EF4-FFF2-40B4-BE49-F238E27FC236}">
                <a16:creationId xmlns:a16="http://schemas.microsoft.com/office/drawing/2014/main" id="{7043E368-006F-4C1F-8AE9-27E7B175C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0" t="23768" r="2609" b="10339"/>
          <a:stretch/>
        </p:blipFill>
        <p:spPr>
          <a:xfrm>
            <a:off x="4982816" y="1630016"/>
            <a:ext cx="6891131" cy="4518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7D3BE8-94FE-FED6-F583-A6AF1154F2D9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"/>
          <p:cNvSpPr txBox="1">
            <a:spLocks noGrp="1"/>
          </p:cNvSpPr>
          <p:nvPr>
            <p:ph type="title"/>
          </p:nvPr>
        </p:nvSpPr>
        <p:spPr>
          <a:xfrm>
            <a:off x="4969257" y="181427"/>
            <a:ext cx="6593264" cy="1159821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dirty="0">
                <a:solidFill>
                  <a:srgbClr val="D3B34E"/>
                </a:solidFill>
                <a:latin typeface="Open Sans"/>
              </a:rPr>
              <a:t>Ineligible Degree Programs</a:t>
            </a:r>
            <a:endParaRPr dirty="0">
              <a:solidFill>
                <a:srgbClr val="D3B34E"/>
              </a:solidFill>
              <a:latin typeface="Open Sans"/>
            </a:endParaRPr>
          </a:p>
        </p:txBody>
      </p:sp>
      <p:sp>
        <p:nvSpPr>
          <p:cNvPr id="242" name="Google Shape;242;p11"/>
          <p:cNvSpPr txBox="1">
            <a:spLocks noGrp="1"/>
          </p:cNvSpPr>
          <p:nvPr>
            <p:ph type="body" sz="quarter" idx="11"/>
          </p:nvPr>
        </p:nvSpPr>
        <p:spPr>
          <a:xfrm>
            <a:off x="556181" y="1960245"/>
            <a:ext cx="11006340" cy="3667125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Professional degree programs </a:t>
            </a:r>
            <a:endParaRPr dirty="0">
              <a:solidFill>
                <a:schemeClr val="bg1"/>
              </a:solidFill>
              <a:latin typeface="Open Sans"/>
            </a:endParaRPr>
          </a:p>
          <a:p>
            <a:pPr lvl="1">
              <a:buClr>
                <a:schemeClr val="lt1"/>
              </a:buClr>
              <a:buSzPts val="2400"/>
            </a:pPr>
            <a:r>
              <a:rPr lang="en-US" sz="2200" dirty="0">
                <a:latin typeface="Open Sans"/>
              </a:rPr>
              <a:t>E.g., MBA, MD, JD, DVM, DDS, PharmD</a:t>
            </a:r>
            <a:endParaRPr sz="2200" dirty="0"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Joint science-professional degree programs</a:t>
            </a:r>
            <a:endParaRPr dirty="0">
              <a:solidFill>
                <a:schemeClr val="bg1"/>
              </a:solidFill>
              <a:latin typeface="Open Sans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200" dirty="0">
                <a:latin typeface="Open Sans"/>
              </a:rPr>
              <a:t>E.g., MD/PhD, JD/PhD</a:t>
            </a:r>
            <a:endParaRPr sz="2200" dirty="0"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Community, Global, or Public Health (MPH)</a:t>
            </a:r>
            <a:endParaRPr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Counseling, Social Work (MSW)</a:t>
            </a:r>
            <a:endParaRPr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Education (except STEM education)</a:t>
            </a:r>
            <a:endParaRPr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Humanities (except history of science)</a:t>
            </a:r>
            <a:endParaRPr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247" name="Google Shape;247;p11"/>
          <p:cNvSpPr txBox="1"/>
          <p:nvPr/>
        </p:nvSpPr>
        <p:spPr>
          <a:xfrm>
            <a:off x="7277099" y="2800911"/>
            <a:ext cx="3629025" cy="150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D3B34E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See Detailed Eligibility Requirements in the GRFP Solicitation</a:t>
            </a:r>
            <a:endParaRPr sz="2400" b="1" i="0" u="none" strike="noStrike" cap="none" dirty="0">
              <a:solidFill>
                <a:srgbClr val="D3B34E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26354-1311-947D-00F5-EC7A2E7E69A6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>
            <a:spLocks noGrp="1"/>
          </p:cNvSpPr>
          <p:nvPr>
            <p:ph type="title"/>
          </p:nvPr>
        </p:nvSpPr>
        <p:spPr>
          <a:xfrm>
            <a:off x="6400799" y="273053"/>
            <a:ext cx="5161721" cy="1159821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3600" dirty="0">
                <a:solidFill>
                  <a:srgbClr val="D3B34E"/>
                </a:solidFill>
                <a:latin typeface="Open Sans" panose="020B0606030504020204"/>
              </a:rPr>
              <a:t>GRFP Application</a:t>
            </a:r>
            <a:endParaRPr sz="3600" dirty="0"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274" name="Google Shape;274;p1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3722" y="1603078"/>
            <a:ext cx="6090152" cy="4652618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45720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90"/>
              <a:buNone/>
            </a:pPr>
            <a:r>
              <a:rPr lang="en-US" b="1" dirty="0">
                <a:solidFill>
                  <a:srgbClr val="D3B34E"/>
                </a:solidFill>
                <a:latin typeface="Open Sans" panose="020B0606030504020204"/>
              </a:rPr>
              <a:t>Complete Application Package:</a:t>
            </a:r>
          </a:p>
          <a:p>
            <a:pPr marL="45720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90"/>
              <a:buNone/>
            </a:pPr>
            <a:endParaRPr sz="1200" dirty="0"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  <a:latin typeface="Open Sans" panose="020B0606030504020204"/>
              </a:rPr>
              <a:t>Personal Information, Education, Work/Research Experience, Proposed Major Field of Study, Honors, Awards, Publications</a:t>
            </a:r>
            <a:endParaRPr dirty="0"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  <a:latin typeface="Open Sans" panose="020B0606030504020204"/>
              </a:rPr>
              <a:t>Personal, Relevant Background and Future Goals Statement (3-page PDF)</a:t>
            </a:r>
            <a:endParaRPr dirty="0"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  <a:latin typeface="Open Sans" panose="020B0606030504020204"/>
              </a:rPr>
              <a:t>Graduate Research Statement (2-page PDF)</a:t>
            </a:r>
            <a:endParaRPr dirty="0"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  <a:latin typeface="Open Sans" panose="020B0606030504020204"/>
              </a:rPr>
              <a:t>Transcripts (PDFs; mandatory) </a:t>
            </a:r>
            <a:endParaRPr dirty="0"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  <a:latin typeface="Open Sans" panose="020B0606030504020204"/>
              </a:rPr>
              <a:t>Letters of reference (may provide up to five names of reference letter writers)</a:t>
            </a:r>
            <a:endParaRPr dirty="0">
              <a:latin typeface="Open Sans" panose="020B0606030504020204"/>
            </a:endParaRPr>
          </a:p>
          <a:p>
            <a:pPr marL="914400" lvl="3" indent="-285750">
              <a:lnSpc>
                <a:spcPct val="110000"/>
              </a:lnSpc>
              <a:buClr>
                <a:schemeClr val="lt1"/>
              </a:buClr>
              <a:buSzPts val="2035"/>
            </a:pPr>
            <a:r>
              <a:rPr lang="en-US" sz="2000" u="sng" dirty="0">
                <a:solidFill>
                  <a:srgbClr val="D3B34E"/>
                </a:solidFill>
                <a:latin typeface="Open Sans" panose="020B0606030504020204"/>
              </a:rPr>
              <a:t>Mandatory:</a:t>
            </a:r>
            <a:r>
              <a:rPr lang="en-US" sz="2000" dirty="0">
                <a:solidFill>
                  <a:schemeClr val="lt1"/>
                </a:solidFill>
                <a:latin typeface="Open Sans" panose="020B0606030504020204"/>
              </a:rPr>
              <a:t> </a:t>
            </a:r>
            <a:r>
              <a:rPr lang="en-US" sz="2000" u="sng" dirty="0">
                <a:solidFill>
                  <a:schemeClr val="lt1"/>
                </a:solidFill>
                <a:latin typeface="Open Sans" panose="020B0606030504020204"/>
              </a:rPr>
              <a:t>3 reference writer names</a:t>
            </a:r>
            <a:endParaRPr sz="2000" u="sng" dirty="0">
              <a:latin typeface="Open Sans" panose="020B0606030504020204"/>
            </a:endParaRPr>
          </a:p>
        </p:txBody>
      </p:sp>
      <p:sp>
        <p:nvSpPr>
          <p:cNvPr id="275" name="Google Shape;275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627" r="9262" b="1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6BEBC6-431F-4534-CBBB-1F8EE3DB39B2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srgbClr val="D3B34E"/>
                </a:solidFill>
                <a:latin typeface="Open Sans" panose="020B0606030504020204"/>
                <a:sym typeface="Calibri"/>
              </a:rPr>
              <a:t>GRFP Application Specifics</a:t>
            </a:r>
            <a:endParaRPr lang="en-US" sz="3600" dirty="0"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282" name="Google Shape;282;p15"/>
          <p:cNvSpPr>
            <a:spLocks noGrp="1"/>
          </p:cNvSpPr>
          <p:nvPr>
            <p:ph type="body" sz="quarter" idx="11"/>
          </p:nvPr>
        </p:nvSpPr>
        <p:spPr>
          <a:xfrm>
            <a:off x="592830" y="1925193"/>
            <a:ext cx="11006340" cy="3667125"/>
          </a:xfrm>
          <a:ln w="28575">
            <a:solidFill>
              <a:srgbClr val="D3B34E"/>
            </a:solidFill>
          </a:ln>
        </p:spPr>
        <p:txBody>
          <a:bodyPr>
            <a:normAutofit fontScale="92500" lnSpcReduction="20000"/>
          </a:bodyPr>
          <a:lstStyle/>
          <a:p>
            <a:pPr lvl="0"/>
            <a:r>
              <a:rPr lang="en-US" b="1" dirty="0">
                <a:solidFill>
                  <a:srgbClr val="D3B34E"/>
                </a:solidFill>
                <a:latin typeface="Open Sans" panose="020B0606030504020204"/>
              </a:rPr>
              <a:t>DEADLINES (5 p.m. local time of applicant mailing address):</a:t>
            </a:r>
            <a:r>
              <a:rPr lang="en-US" dirty="0">
                <a:solidFill>
                  <a:srgbClr val="D3B34E"/>
                </a:solidFill>
                <a:latin typeface="Open Sans" panose="020B0606030504020204"/>
              </a:rPr>
              <a:t> 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Oct. 15, 2024:  Chemistry, Geosciences, Mathematical Sciences, Physics &amp; Astronomy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Oct. 16, 2024:  Life Sciences</a:t>
            </a:r>
            <a:endParaRPr lang="en-US" sz="2000" dirty="0">
              <a:solidFill>
                <a:schemeClr val="bg1"/>
              </a:solidFill>
              <a:latin typeface="Open Sans"/>
              <a:ea typeface="Open Sans"/>
              <a:cs typeface="Arial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Oct. 17, 2024:  Engineering</a:t>
            </a:r>
            <a:endParaRPr lang="en-US" sz="2000" dirty="0">
              <a:solidFill>
                <a:schemeClr val="bg1"/>
              </a:solidFill>
              <a:latin typeface="Open Sans"/>
              <a:ea typeface="Open Sans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 panose="020B0606030504020204"/>
              </a:rPr>
              <a:t>Oct. 18, 2024:  Computer &amp; Information Science &amp; Engineering, Materials Research,        Psychology, </a:t>
            </a:r>
            <a:r>
              <a:rPr lang="en-US" sz="20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Social Sciences</a:t>
            </a:r>
            <a:r>
              <a:rPr lang="en-US" sz="2000" dirty="0">
                <a:solidFill>
                  <a:schemeClr val="bg1"/>
                </a:solidFill>
                <a:latin typeface="Open Sans" panose="020B0606030504020204"/>
              </a:rPr>
              <a:t>, STEM Education &amp; Learning</a:t>
            </a:r>
            <a:endParaRPr lang="en-US" sz="2000">
              <a:solidFill>
                <a:schemeClr val="bg1"/>
              </a:solidFill>
              <a:latin typeface="Open Sans" panose="020B0606030504020204"/>
              <a:ea typeface="Open Sans"/>
              <a:cs typeface="Open Sans"/>
            </a:endParaRPr>
          </a:p>
          <a:p>
            <a:endParaRPr lang="en-US" sz="900" dirty="0">
              <a:solidFill>
                <a:schemeClr val="bg1"/>
              </a:solidFill>
              <a:latin typeface="Open Sans" panose="020B0606030504020204"/>
              <a:ea typeface="Open Sans"/>
              <a:cs typeface="Open Sans"/>
            </a:endParaRPr>
          </a:p>
          <a:p>
            <a:pPr lvl="0"/>
            <a:r>
              <a:rPr lang="en-US" b="1" u="sng" dirty="0">
                <a:solidFill>
                  <a:srgbClr val="D3B34E"/>
                </a:solidFill>
                <a:latin typeface="Open Sans" panose="020B0606030504020204"/>
              </a:rPr>
              <a:t>Read the GRFP Solicitation for detailed application instructions and requirements!</a:t>
            </a:r>
          </a:p>
          <a:p>
            <a:pPr lvl="0"/>
            <a:r>
              <a:rPr lang="en-US" dirty="0">
                <a:solidFill>
                  <a:schemeClr val="bg1"/>
                </a:solidFill>
                <a:latin typeface="Open Sans" panose="020B0606030504020204"/>
              </a:rPr>
              <a:t>To request accessibility accommodations, please contact info@nsfgrfp.org at least four weeks before the application deadline.</a:t>
            </a:r>
          </a:p>
        </p:txBody>
      </p:sp>
      <p:sp>
        <p:nvSpPr>
          <p:cNvPr id="283" name="Google Shape;283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olidFill>
                  <a:schemeClr val="bg1"/>
                </a:solidFill>
                <a:sym typeface="Calibri"/>
              </a:rPr>
              <a:pPr lvl="0"/>
              <a:t>8</a:t>
            </a:fld>
            <a:endParaRPr lang="en-US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FF4D7C-3E8B-A946-370C-6125AA3B5A9C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RE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33803" y="-73742"/>
            <a:ext cx="6958197" cy="6858000"/>
          </a:xfrm>
          <a:custGeom>
            <a:avLst/>
            <a:gdLst/>
            <a:ahLst/>
            <a:cxnLst/>
            <a:rect l="l" t="t" r="r" b="b"/>
            <a:pathLst>
              <a:path w="6999394" h="6858000" extrusionOk="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Open Sans" panose="020B0606030504020204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7636" y="0"/>
            <a:ext cx="7281316" cy="6858000"/>
          </a:xfrm>
          <a:custGeom>
            <a:avLst/>
            <a:gdLst/>
            <a:ahLst/>
            <a:cxnLst/>
            <a:rect l="l" t="t" r="r" b="b"/>
            <a:pathLst>
              <a:path w="7281316" h="6858000" extrusionOk="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7"/>
          <p:cNvSpPr txBox="1">
            <a:spLocks noGrp="1"/>
          </p:cNvSpPr>
          <p:nvPr>
            <p:ph type="body" sz="quarter" idx="11"/>
          </p:nvPr>
        </p:nvSpPr>
        <p:spPr>
          <a:xfrm>
            <a:off x="5889319" y="273053"/>
            <a:ext cx="5599871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000"/>
              <a:buNone/>
            </a:pPr>
            <a:r>
              <a:rPr lang="en-US" sz="4000" b="1" dirty="0">
                <a:solidFill>
                  <a:srgbClr val="003262"/>
                </a:solidFill>
                <a:latin typeface="Open Sans" panose="020B0606030504020204"/>
              </a:rPr>
              <a:t>Graduate Research Fellowship Program (GRFP)</a:t>
            </a:r>
            <a:endParaRPr dirty="0">
              <a:solidFill>
                <a:srgbClr val="003262"/>
              </a:solidFill>
              <a:latin typeface="Open Sans" panose="020B0606030504020204"/>
            </a:endParaRPr>
          </a:p>
        </p:txBody>
      </p:sp>
      <p:sp>
        <p:nvSpPr>
          <p:cNvPr id="6" name="Google Shape;343;p19">
            <a:extLst>
              <a:ext uri="{FF2B5EF4-FFF2-40B4-BE49-F238E27FC236}">
                <a16:creationId xmlns:a16="http://schemas.microsoft.com/office/drawing/2014/main" id="{157373AB-B574-D8D8-AD88-6C9FF565EA9F}"/>
              </a:ext>
            </a:extLst>
          </p:cNvPr>
          <p:cNvSpPr txBox="1">
            <a:spLocks/>
          </p:cNvSpPr>
          <p:nvPr/>
        </p:nvSpPr>
        <p:spPr>
          <a:xfrm>
            <a:off x="5251662" y="3186122"/>
            <a:ext cx="6593264" cy="4016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2800" i="0" u="sng" dirty="0">
                <a:solidFill>
                  <a:srgbClr val="2F5496"/>
                </a:solidFill>
              </a:rPr>
              <a:t>Two Statements</a:t>
            </a:r>
          </a:p>
        </p:txBody>
      </p:sp>
      <p:sp>
        <p:nvSpPr>
          <p:cNvPr id="5" name="Google Shape;343;p19">
            <a:extLst>
              <a:ext uri="{FF2B5EF4-FFF2-40B4-BE49-F238E27FC236}">
                <a16:creationId xmlns:a16="http://schemas.microsoft.com/office/drawing/2014/main" id="{EAF583DA-5D70-4E4D-3102-5A76BBE3D0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9319" y="3790952"/>
            <a:ext cx="6161990" cy="128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</a:pPr>
            <a:r>
              <a:rPr lang="en-US" sz="2400" i="0" dirty="0">
                <a:solidFill>
                  <a:srgbClr val="2F5496"/>
                </a:solidFill>
                <a:latin typeface="Open Sans" panose="020B0606030504020204"/>
              </a:rPr>
              <a:t>1) Personal, Relevant Background &amp; Goals</a:t>
            </a:r>
            <a:br>
              <a:rPr lang="en-US" sz="2400" i="0" dirty="0">
                <a:solidFill>
                  <a:srgbClr val="2F5496"/>
                </a:solidFill>
                <a:latin typeface="Open Sans" panose="020B0606030504020204"/>
              </a:rPr>
            </a:br>
            <a:r>
              <a:rPr lang="en-US" sz="2400" i="0" dirty="0">
                <a:solidFill>
                  <a:srgbClr val="2F5496"/>
                </a:solidFill>
                <a:latin typeface="Open Sans" panose="020B0606030504020204"/>
              </a:rPr>
              <a:t>2) Research Statement</a:t>
            </a:r>
            <a:br>
              <a:rPr lang="en-US" sz="2400" i="0" dirty="0">
                <a:solidFill>
                  <a:srgbClr val="2F5496"/>
                </a:solidFill>
                <a:latin typeface="Open Sans" panose="020B0606030504020204"/>
              </a:rPr>
            </a:br>
            <a:endParaRPr sz="2400" i="0" dirty="0">
              <a:solidFill>
                <a:srgbClr val="2F5496"/>
              </a:solidFill>
              <a:latin typeface="Open Sans" panose="020B06060305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504F2-38AD-96F0-D9A6-DD7E7B26DD9B}"/>
              </a:ext>
            </a:extLst>
          </p:cNvPr>
          <p:cNvSpPr txBox="1"/>
          <p:nvPr/>
        </p:nvSpPr>
        <p:spPr>
          <a:xfrm>
            <a:off x="11610109" y="64886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5b96376-f3dd-431a-8eb7-b39b7780345f" xsi:nil="true"/>
    <lcf76f155ced4ddcb4097134ff3c332f xmlns="f1902935-c395-4d85-b1dc-a1b81a6d1fe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20CFDF79B2E8459FE7F29F55C272FD" ma:contentTypeVersion="13" ma:contentTypeDescription="Create a new document." ma:contentTypeScope="" ma:versionID="3647e520c5107aac7300b9750ed6d94a">
  <xsd:schema xmlns:xsd="http://www.w3.org/2001/XMLSchema" xmlns:xs="http://www.w3.org/2001/XMLSchema" xmlns:p="http://schemas.microsoft.com/office/2006/metadata/properties" xmlns:ns2="f1902935-c395-4d85-b1dc-a1b81a6d1feb" xmlns:ns3="95b96376-f3dd-431a-8eb7-b39b7780345f" targetNamespace="http://schemas.microsoft.com/office/2006/metadata/properties" ma:root="true" ma:fieldsID="473584510e1832fe9e3cd107127a1582" ns2:_="" ns3:_="">
    <xsd:import namespace="f1902935-c395-4d85-b1dc-a1b81a6d1feb"/>
    <xsd:import namespace="95b96376-f3dd-431a-8eb7-b39b778034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902935-c395-4d85-b1dc-a1b81a6d1f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23960b3-8d78-4481-b360-8436e3ff89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96376-f3dd-431a-8eb7-b39b7780345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4602f0f-e952-42b6-aa03-22c8924e10e4}" ma:internalName="TaxCatchAll" ma:showField="CatchAllData" ma:web="95b96376-f3dd-431a-8eb7-b39b778034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762A02-574B-48E3-A14A-91ED346293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1ABCFB-C21C-4036-9CF6-7618126A02D6}">
  <ds:schemaRefs>
    <ds:schemaRef ds:uri="http://purl.org/dc/elements/1.1/"/>
    <ds:schemaRef ds:uri="http://purl.org/dc/terms/"/>
    <ds:schemaRef ds:uri="http://schemas.microsoft.com/office/2006/documentManagement/types"/>
    <ds:schemaRef ds:uri="95b96376-f3dd-431a-8eb7-b39b7780345f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f1902935-c395-4d85-b1dc-a1b81a6d1feb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662AB40-BCCB-4B29-A9D0-94E27426A3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902935-c395-4d85-b1dc-a1b81a6d1feb"/>
    <ds:schemaRef ds:uri="95b96376-f3dd-431a-8eb7-b39b778034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9c742c4-e61c-4fa5-be89-a3cb566a80d1}" enabled="0" method="" siteId="{79c742c4-e61c-4fa5-be89-a3cb566a80d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10450</TotalTime>
  <Words>1310</Words>
  <Application>Microsoft Office PowerPoint</Application>
  <PresentationFormat>Widescreen</PresentationFormat>
  <Paragraphs>233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Apple Symbols</vt:lpstr>
      <vt:lpstr>Arial</vt:lpstr>
      <vt:lpstr>Arial,Sans-Serif</vt:lpstr>
      <vt:lpstr>Calibri</vt:lpstr>
      <vt:lpstr>Calibri Light</vt:lpstr>
      <vt:lpstr>Microsoft Sans Serif</vt:lpstr>
      <vt:lpstr>Open Sans</vt:lpstr>
      <vt:lpstr>Times New Roman</vt:lpstr>
      <vt:lpstr>Tw Cen MT</vt:lpstr>
      <vt:lpstr>Office Theme</vt:lpstr>
      <vt:lpstr>Division of Graduate Education     (DGE)    Graduate Research Fellowship Program (GRFP) NSFGRFP.org</vt:lpstr>
      <vt:lpstr>GRFP Goals</vt:lpstr>
      <vt:lpstr>NSF Graduate Research Fellowship</vt:lpstr>
      <vt:lpstr>GRFP Benefits </vt:lpstr>
      <vt:lpstr>GRFP Eligibility   NSF Solicitation 24-591</vt:lpstr>
      <vt:lpstr>Ineligible Degree Programs</vt:lpstr>
      <vt:lpstr>GRFP Application</vt:lpstr>
      <vt:lpstr>GRFP Application Specifics</vt:lpstr>
      <vt:lpstr>1) Personal, Relevant Background &amp; Goals 2) Research Statement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 Letters &amp; Transcripts</vt:lpstr>
      <vt:lpstr>Graduate Research Fellowship Program (GRFP)  Review Criteria</vt:lpstr>
      <vt:lpstr>Comprehensive Review    National Science Board Merit Review Criteria</vt:lpstr>
      <vt:lpstr>Comprehensive Review    National Science Board Merit Review Criteria</vt:lpstr>
      <vt:lpstr>Intellectual Merit Potential to advance knowledge</vt:lpstr>
      <vt:lpstr>Broader Impacts Potential impact of the individual or  research on society </vt:lpstr>
      <vt:lpstr>University of Arkansas  Office of Nationally Competitive Awards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Tran, Justin (Contractor)</dc:creator>
  <cp:lastModifiedBy>Katie Swain</cp:lastModifiedBy>
  <cp:revision>232</cp:revision>
  <dcterms:created xsi:type="dcterms:W3CDTF">2022-11-03T20:43:05Z</dcterms:created>
  <dcterms:modified xsi:type="dcterms:W3CDTF">2025-07-08T20:36:26Z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10d42455-4b13-4e25-a53c-2226ea179d9d</vt:lpwstr>
  </property>
  <property fmtid="{D5CDD505-2E9C-101B-9397-08002B2CF9AE}" pid="3" name="ContainsCUI">
    <vt:lpwstr>No</vt:lpwstr>
  </property>
  <property fmtid="{D5CDD505-2E9C-101B-9397-08002B2CF9AE}" pid="4" name="ContentTypeId">
    <vt:lpwstr>0x010100F020CFDF79B2E8459FE7F29F55C272FD</vt:lpwstr>
  </property>
  <property fmtid="{D5CDD505-2E9C-101B-9397-08002B2CF9AE}" pid="5" name="MediaServiceImageTags">
    <vt:lpwstr/>
  </property>
</Properties>
</file>