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2" r:id="rId3"/>
    <p:sldId id="283" r:id="rId4"/>
    <p:sldId id="284" r:id="rId5"/>
    <p:sldId id="285" r:id="rId6"/>
    <p:sldId id="286" r:id="rId7"/>
    <p:sldId id="274" r:id="rId8"/>
    <p:sldId id="277" r:id="rId9"/>
    <p:sldId id="273" r:id="rId10"/>
    <p:sldId id="259" r:id="rId11"/>
    <p:sldId id="278" r:id="rId12"/>
    <p:sldId id="280" r:id="rId13"/>
    <p:sldId id="258" r:id="rId14"/>
    <p:sldId id="28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War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C4"/>
    <a:srgbClr val="EAE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8C9AA-763C-47D5-A2F2-7DA33B7AF8C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04252-ABD0-445D-A32A-32E832C3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0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A51E-74BE-454F-8A4E-C69C89E7BD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0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A51E-74BE-454F-8A4E-C69C89E7BD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49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A51E-74BE-454F-8A4E-C69C89E7BD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7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62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91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83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1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6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44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3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2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0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0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8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6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EDE11C-0D79-4201-83CE-7540C383B2E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2AD5B5-05DF-4C9D-BE26-3F7119287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9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mamisei@uark.edu" TargetMode="External"/><Relationship Id="rId2" Type="http://schemas.openxmlformats.org/officeDocument/2006/relationships/hyperlink" Target="mailto:warrick@america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sw.arizona.edu/sites/default/files/avoiding_gender_bias_in_letter_of_reference_writing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86" y="816429"/>
            <a:ext cx="9486900" cy="24656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Overcoming Unconscious Bias in Letters of Recommendation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2243" y="3902528"/>
            <a:ext cx="7119257" cy="2449286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Paula Warrick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Senior Director, Office of Merit Awards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American University (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warrick@american.edu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) </a:t>
            </a:r>
          </a:p>
          <a:p>
            <a:pPr algn="l"/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Kate Mamiseishvili, </a:t>
            </a:r>
            <a:r>
              <a:rPr 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Associate Dean for Academic and Student Affairs, Professor of Higher Education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University of Arkansas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kmamisei@uark.edu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) </a:t>
            </a:r>
            <a:endParaRPr lang="en-US" sz="2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30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832756"/>
            <a:ext cx="6094517" cy="4377279"/>
          </a:xfrm>
          <a:prstGeom prst="rect">
            <a:avLst/>
          </a:prstGeom>
          <a:ln w="76200">
            <a:solidFill>
              <a:schemeClr val="tx1"/>
            </a:solidFill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00400" y="6025244"/>
            <a:ext cx="925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Source: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The University of Arizona Commission on the Status of Women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0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References to traditionally “female” traits in letters for female 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0" y="2247900"/>
            <a:ext cx="10018713" cy="3924300"/>
          </a:xfrm>
          <a:ln w="76200">
            <a:solidFill>
              <a:srgbClr val="00206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49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4900" b="1" dirty="0">
                <a:latin typeface="Helvetica" panose="020B0604020202020204" pitchFamily="34" charset="0"/>
                <a:cs typeface="Helvetica" panose="020B0604020202020204" pitchFamily="34" charset="0"/>
              </a:rPr>
              <a:t>“Jane has outstanding interpersonal skills and empathy and makes others around her feel comfortable.”</a:t>
            </a:r>
          </a:p>
          <a:p>
            <a:pPr marL="0" indent="0">
              <a:buNone/>
            </a:pPr>
            <a:endParaRPr lang="en-US" sz="4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4900" b="1" dirty="0">
                <a:latin typeface="Helvetica" panose="020B0604020202020204" pitchFamily="34" charset="0"/>
                <a:cs typeface="Helvetica" panose="020B0604020202020204" pitchFamily="34" charset="0"/>
              </a:rPr>
              <a:t>“Jennifer’s academic abilities are complemented by her character.  She is a polite and civil young woman. She holds herself to high standards, but is also socially and politically aware.”</a:t>
            </a:r>
          </a:p>
          <a:p>
            <a:endParaRPr lang="en-US" sz="4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4900" b="1" dirty="0">
                <a:latin typeface="Helvetica" panose="020B0604020202020204" pitchFamily="34" charset="0"/>
                <a:cs typeface="Helvetica" panose="020B0604020202020204" pitchFamily="34" charset="0"/>
              </a:rPr>
              <a:t>“As head undergraduate teaching assistant, she demonstrated her leadership through her calm, empathetic demeanor mixed with the confidence she has in her own judgment.” </a:t>
            </a:r>
          </a:p>
          <a:p>
            <a:pPr marL="0" indent="0">
              <a:buNone/>
            </a:pPr>
            <a:endParaRPr lang="en-US" sz="49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4900" b="1" dirty="0">
                <a:latin typeface="Helvetica" panose="020B0604020202020204" pitchFamily="34" charset="0"/>
                <a:cs typeface="Helvetica" panose="020B0604020202020204" pitchFamily="34" charset="0"/>
              </a:rPr>
              <a:t>“Jade is a charming, soft-spoken, and deeply respectful young woman, who has lived and served abroad as a U.S. Marine.”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30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Doubt-raising language and stereotyping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71701"/>
            <a:ext cx="10018713" cy="3619500"/>
          </a:xfrm>
          <a:ln w="76200">
            <a:solidFill>
              <a:srgbClr val="002060"/>
            </a:solidFill>
          </a:ln>
        </p:spPr>
        <p:txBody>
          <a:bodyPr>
            <a:normAutofit fontScale="325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5600" b="1" dirty="0">
                <a:latin typeface="Helvetica" panose="020B0604020202020204" pitchFamily="34" charset="0"/>
                <a:cs typeface="Helvetica" panose="020B0604020202020204" pitchFamily="34" charset="0"/>
              </a:rPr>
              <a:t>“For a woman, Jane was able to form close ties with Japanese students during her study abroad experience in Japan.”</a:t>
            </a:r>
          </a:p>
          <a:p>
            <a:pPr marL="0" indent="0">
              <a:buNone/>
            </a:pPr>
            <a:endParaRPr lang="en-US" sz="5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5600" b="1" dirty="0">
                <a:latin typeface="Helvetica" panose="020B0604020202020204" pitchFamily="34" charset="0"/>
                <a:cs typeface="Helvetica" panose="020B0604020202020204" pitchFamily="34" charset="0"/>
              </a:rPr>
              <a:t>“While Saudi Arabia can be a difficult country for a woman, she still was able to have a good experience.”</a:t>
            </a:r>
          </a:p>
          <a:p>
            <a:pPr marL="0" indent="0">
              <a:buNone/>
            </a:pPr>
            <a:endParaRPr lang="en-US" sz="5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5600" b="1" dirty="0">
                <a:latin typeface="Helvetica" panose="020B0604020202020204" pitchFamily="34" charset="0"/>
                <a:cs typeface="Helvetica" panose="020B0604020202020204" pitchFamily="34" charset="0"/>
              </a:rPr>
              <a:t>“She is involved extensively with the campus chapter of Black Lives Matter, but she is nevertheless polite and respectful of authority.”</a:t>
            </a:r>
          </a:p>
          <a:p>
            <a:pPr marL="0" indent="0">
              <a:buNone/>
            </a:pPr>
            <a:endParaRPr lang="en-US" sz="5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5600" b="1" dirty="0">
                <a:latin typeface="Helvetica" panose="020B0604020202020204" pitchFamily="34" charset="0"/>
                <a:cs typeface="Helvetica" panose="020B0604020202020204" pitchFamily="34" charset="0"/>
              </a:rPr>
              <a:t>“Maribel has a fiery presence, igniting interesting conversations and debates.”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13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966" y="760890"/>
            <a:ext cx="5222263" cy="3621167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41" y="2169189"/>
            <a:ext cx="4800146" cy="3446168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5461000" y="6216374"/>
            <a:ext cx="6484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Source:  National Center for Women and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64085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References 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71701"/>
            <a:ext cx="10018713" cy="3619500"/>
          </a:xfrm>
          <a:ln w="76200">
            <a:solidFill>
              <a:srgbClr val="002060"/>
            </a:solidFill>
          </a:ln>
        </p:spPr>
        <p:txBody>
          <a:bodyPr>
            <a:normAutofit fontScale="625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K., Pfaff, D. L., Bernstein, A. F., Dillard, J. S., Block, C. J. (2016). Gender differences in recommendation letters for postdoctoral fellowships in geoscience.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Geoscience, 9,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805-808.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Madera, J. M.,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Hebl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R., Martin, R. C. (2009). Gender and letters of recommendation for academia: Agentic and communal differences.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Applied Psychology, 94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(6), 1591-1699.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Schmader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T., Whitehead, J.,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Wysocki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V. H. (2007). A linguistic comparison of letters of recommendation for male and female Chemistry and Biochemistry job applicants.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 Roles, 57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(7-8), 509-514.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F., &amp;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Psenka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C. 92003). Exploring the color of glass: Letters of recommendation for female and male medical faculty.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 &amp; Society, 14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(2), 191-220.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of Arizona Commission on the Status of Women.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n.d.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Avoiding gender bias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writing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csw.arizona.edu/sites/default/files/avoiding_gender_bias_in_letter_of_reference_writing.pdf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Weisshaar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K. (2017). Publish and perish? An assessment of gender gaps in promotion to tenure in academia.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Forces, 96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(2), 529-560.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1A58-1877-9F40-A512-DEE8918DE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377" y="0"/>
            <a:ext cx="10018713" cy="1752599"/>
          </a:xfrm>
        </p:spPr>
        <p:txBody>
          <a:bodyPr>
            <a:normAutofit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Gender Gaps Persist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5CD41-5923-244F-84E2-C12CC55D9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702" y="1491197"/>
            <a:ext cx="8229600" cy="468082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Women are less likely to be promoted and tenured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Held 38.4% of tenured and 32.4% of full professor positions in 2015 (National Center for Education Statistics, 2016)</a:t>
            </a:r>
          </a:p>
          <a:p>
            <a:pPr lvl="1"/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Women earn less at all faculty levels (American Association of University Professors, 2017)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At full professor level, 94.3% of what men earn </a:t>
            </a:r>
          </a:p>
          <a:p>
            <a:pPr lvl="1"/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30% of college and university presidents were women in 2016 (American Council on Education, 2017). </a:t>
            </a:r>
          </a:p>
          <a:p>
            <a:pPr marL="514350" indent="-457200"/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“Gender inequality in evaluation is the leading culprit for women’s lower promotion rates” (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Weisshaar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, 2017, p. 554)</a:t>
            </a:r>
          </a:p>
        </p:txBody>
      </p:sp>
    </p:spTree>
    <p:extLst>
      <p:ext uri="{BB962C8B-B14F-4D97-AF65-F5344CB8AC3E}">
        <p14:creationId xmlns:p14="http://schemas.microsoft.com/office/powerpoint/2010/main" val="291967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2EA54-118B-C344-B53C-C905B4CF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336666"/>
            <a:ext cx="10018713" cy="1442258"/>
          </a:xfrm>
        </p:spPr>
        <p:txBody>
          <a:bodyPr/>
          <a:lstStyle/>
          <a:p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Trix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&amp;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Psenka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, 2003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BA921-96DE-7F4C-8A7D-5C983C9BA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61557"/>
            <a:ext cx="10018713" cy="372964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300 letters of recommendation from successful candidates for medical faculty positions at a large medical school </a:t>
            </a:r>
          </a:p>
          <a:p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Letters for female applicants 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Were shorter (227 versus 253 words)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Lacked basic features/letters of minimal assurance (15% versus 6%)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Contained doubt raisers (24% versus 12%)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Used grindstone adjectives (34% versus 23%)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Included more references to teaching than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2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3053-249E-0945-9820-7B00D876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94855"/>
            <a:ext cx="10018713" cy="1752599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Schmader</a:t>
            </a:r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, Whitehead, &amp; Wysocki, 2007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3AE02-BFFE-2546-AABC-1AC706CF8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20240"/>
            <a:ext cx="10018713" cy="404829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866 recommendation letters for chemistry or biochemistry faculty positions at a large research university</a:t>
            </a:r>
          </a:p>
          <a:p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Recommenders used significantly more standout adjectives to describe male candidates as compared to female candidates </a:t>
            </a:r>
          </a:p>
          <a:p>
            <a:pPr lvl="1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Even though objective criteria showed no gender differences in qualifications</a:t>
            </a:r>
          </a:p>
          <a:p>
            <a:pPr lvl="1"/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Letters that contained more standout words also included more ability related terms and fewer grindstone words</a:t>
            </a:r>
          </a:p>
        </p:txBody>
      </p:sp>
    </p:spTree>
    <p:extLst>
      <p:ext uri="{BB962C8B-B14F-4D97-AF65-F5344CB8AC3E}">
        <p14:creationId xmlns:p14="http://schemas.microsoft.com/office/powerpoint/2010/main" val="307579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147C-88CA-FA4C-B407-7FBAA510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403168"/>
            <a:ext cx="10018713" cy="1752599"/>
          </a:xfrm>
        </p:spPr>
        <p:txBody>
          <a:bodyPr>
            <a:normAutofit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Madera,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Hebl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, &amp; Martin,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DA9EF-06CE-1048-9E5F-4F1CD1553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11927"/>
            <a:ext cx="10018713" cy="418130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624 recommendation letters from 194 applicants for 8 early-career faculty positions in Psychology at a Southern University</a:t>
            </a:r>
          </a:p>
          <a:p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Female applicants were more likely to be described with communal adjectives (e.g., helpful, nurturing, tactful) as opposed to male applicants who were described in agentic terms (e.g., assertive, confident, ambitious)</a:t>
            </a:r>
          </a:p>
          <a:p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Letters for female applicants were also more likely to use social-communal terms (e.g., mother, child, student, etc.) </a:t>
            </a:r>
          </a:p>
          <a:p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Communal characteristics were negatively related to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hireability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ratings  </a:t>
            </a:r>
          </a:p>
        </p:txBody>
      </p:sp>
    </p:spTree>
    <p:extLst>
      <p:ext uri="{BB962C8B-B14F-4D97-AF65-F5344CB8AC3E}">
        <p14:creationId xmlns:p14="http://schemas.microsoft.com/office/powerpoint/2010/main" val="13148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1D9B-23EF-1049-B191-D031140D3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1727"/>
            <a:ext cx="10018713" cy="1752599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Dutt</a:t>
            </a:r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, Pfaff, </a:t>
            </a:r>
            <a:r>
              <a:rPr lang="en-US" sz="36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Berstein</a:t>
            </a:r>
            <a:r>
              <a:rPr lang="en-US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, Dillard, &amp; Block, 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5C8C-C718-A141-AD26-1CDF1D197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70364"/>
            <a:ext cx="10018713" cy="4031671"/>
          </a:xfrm>
        </p:spPr>
        <p:txBody>
          <a:bodyPr>
            <a:normAutofit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1,224 recommendation letters from 54 countries for postdoctoral fellowships in the geosciences</a:t>
            </a:r>
          </a:p>
          <a:p>
            <a:pPr marL="0" indent="0">
              <a:buNone/>
            </a:pP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Female applicants were only half as likely to receive excellent letters versus good letters compared to male applicants </a:t>
            </a:r>
          </a:p>
        </p:txBody>
      </p:sp>
    </p:spTree>
    <p:extLst>
      <p:ext uri="{BB962C8B-B14F-4D97-AF65-F5344CB8AC3E}">
        <p14:creationId xmlns:p14="http://schemas.microsoft.com/office/powerpoint/2010/main" val="400079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Helvetica" panose="020B0604020202020204" pitchFamily="34" charset="0"/>
                <a:cs typeface="Helvetica" panose="020B0604020202020204" pitchFamily="34" charset="0"/>
              </a:rPr>
              <a:t>Mission Statement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Rangel Foreign Affairs Fellowship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The program seeks individuals interested in helping to shape a freer, more secure and prosperous world through formulating, representing, and implementing U.S. foreign policy.</a:t>
            </a:r>
          </a:p>
        </p:txBody>
      </p:sp>
    </p:spTree>
    <p:extLst>
      <p:ext uri="{BB962C8B-B14F-4D97-AF65-F5344CB8AC3E}">
        <p14:creationId xmlns:p14="http://schemas.microsoft.com/office/powerpoint/2010/main" val="160064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Helvetica" panose="020B0604020202020204" pitchFamily="34" charset="0"/>
                <a:cs typeface="Helvetica" panose="020B0604020202020204" pitchFamily="34" charset="0"/>
              </a:rPr>
              <a:t>Selection Criteria:</a:t>
            </a:r>
            <a:br>
              <a:rPr lang="en-US" sz="5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Truman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I hope to be a "change agent," in time, improving the ways that government agencies, nonprofit organizations, or educational institutions serve the public.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There are conditions in our society or the environment which trouble me.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I want to work in government, education, the nonprofit sector, or the public interest/advocacy sector to improve these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3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711" y="241300"/>
            <a:ext cx="10018713" cy="1752599"/>
          </a:xfrm>
        </p:spPr>
        <p:txBody>
          <a:bodyPr/>
          <a:lstStyle/>
          <a:p>
            <a:r>
              <a:rPr lang="en-US" sz="5400" dirty="0">
                <a:latin typeface="Helvetica" panose="020B0604020202020204" pitchFamily="34" charset="0"/>
                <a:cs typeface="Helvetica" panose="020B0604020202020204" pitchFamily="34" charset="0"/>
              </a:rPr>
              <a:t>Scholar Profile: 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Udall Scholarship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2053056"/>
            <a:ext cx="5917069" cy="4801314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Ponuwon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W.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Brodeur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, Passamaquoddy Tribe of Maine</a:t>
            </a:r>
            <a:b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University of Maine-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Machias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Health Care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Ponuwon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is a Passamaquoddy tribal member from Maine, majoring in psychology. She has a strong desire to help those affected with mental illness and substance use disorders. She has significant understanding of the mental health and social services fields.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Ponuwon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regularly attends a local Integrated Behavioral Health Community Circle that is committed to improving the system of care delivery in her community.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Ponuwon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is a working mother of three and full-time student dedicated to her education</a:t>
            </a:r>
          </a:p>
          <a:p>
            <a:endParaRPr lang="en-US" dirty="0"/>
          </a:p>
        </p:txBody>
      </p:sp>
      <p:pic>
        <p:nvPicPr>
          <p:cNvPr id="1026" name="Picture 2" descr="scholar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6" y="2877786"/>
            <a:ext cx="5274129" cy="3516086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911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5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00008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</TotalTime>
  <Words>984</Words>
  <Application>Microsoft Office PowerPoint</Application>
  <PresentationFormat>Widescreen</PresentationFormat>
  <Paragraphs>85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Helvetica</vt:lpstr>
      <vt:lpstr>Times New Roman</vt:lpstr>
      <vt:lpstr>Parallax</vt:lpstr>
      <vt:lpstr>Overcoming Unconscious Bias in Letters of Recommendation</vt:lpstr>
      <vt:lpstr>Gender Gaps Persist</vt:lpstr>
      <vt:lpstr>Trix &amp; Psenka, 2003</vt:lpstr>
      <vt:lpstr>Schmader, Whitehead, &amp; Wysocki, 2007</vt:lpstr>
      <vt:lpstr>Madera, Hebl, &amp; Martin, 2009</vt:lpstr>
      <vt:lpstr>Dutt, Pfaff, Berstein, Dillard, &amp; Block, 2016</vt:lpstr>
      <vt:lpstr>Mission Statement:  Rangel Foreign Affairs Fellowship</vt:lpstr>
      <vt:lpstr>Selection Criteria: Truman Scholarship</vt:lpstr>
      <vt:lpstr>Scholar Profile:   Udall Scholarship</vt:lpstr>
      <vt:lpstr>PowerPoint Presentation</vt:lpstr>
      <vt:lpstr>References to traditionally “female” traits in letters for female candidates</vt:lpstr>
      <vt:lpstr>Doubt-raising language and stereotyping</vt:lpstr>
      <vt:lpstr>PowerPoint Presentation</vt:lpstr>
      <vt:lpstr>References 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Unconscious Bias in Letters of Recommendation</dc:title>
  <dc:creator>Paula Warrick</dc:creator>
  <cp:lastModifiedBy>Ketevan Mamiseishvili</cp:lastModifiedBy>
  <cp:revision>77</cp:revision>
  <dcterms:created xsi:type="dcterms:W3CDTF">2017-07-17T12:35:30Z</dcterms:created>
  <dcterms:modified xsi:type="dcterms:W3CDTF">2018-06-08T21:09:16Z</dcterms:modified>
</cp:coreProperties>
</file>