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Rubik One" charset="1" panose="02000604000000020004"/>
      <p:regular r:id="rId21"/>
    </p:embeddedFont>
    <p:embeddedFont>
      <p:font typeface="Luciole Bold" charset="1" panose="020B0800020200000003"/>
      <p:regular r:id="rId22"/>
    </p:embeddedFont>
    <p:embeddedFont>
      <p:font typeface="Luciole" charset="1" panose="020B0500020200000003"/>
      <p:regular r:id="rId23"/>
    </p:embeddedFont>
    <p:embeddedFont>
      <p:font typeface="Luciole Bold Italics" charset="1" panose="020B0800020200000003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44.svg" Type="http://schemas.openxmlformats.org/officeDocument/2006/relationships/image"/><Relationship Id="rId4" Target="../media/image45.png" Type="http://schemas.openxmlformats.org/officeDocument/2006/relationships/image"/><Relationship Id="rId5" Target="../media/image46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44.sv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44.svg" Type="http://schemas.openxmlformats.org/officeDocument/2006/relationships/image"/><Relationship Id="rId4" Target="../media/image49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44.svg" Type="http://schemas.openxmlformats.org/officeDocument/2006/relationships/image"/><Relationship Id="rId4" Target="../media/image50.png" Type="http://schemas.openxmlformats.org/officeDocument/2006/relationships/image"/><Relationship Id="rId5" Target="../media/image5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jpeg" Type="http://schemas.openxmlformats.org/officeDocument/2006/relationships/image"/><Relationship Id="rId3" Target="../media/image43.png" Type="http://schemas.openxmlformats.org/officeDocument/2006/relationships/image"/><Relationship Id="rId4" Target="../media/image44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2.pn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jpeg" Type="http://schemas.openxmlformats.org/officeDocument/2006/relationships/image"/><Relationship Id="rId4" Target="../media/image4.jpeg" Type="http://schemas.openxmlformats.org/officeDocument/2006/relationships/image"/><Relationship Id="rId5" Target="../media/image5.jpeg" Type="http://schemas.openxmlformats.org/officeDocument/2006/relationships/image"/><Relationship Id="rId6" Target="../media/image6.png" Type="http://schemas.openxmlformats.org/officeDocument/2006/relationships/image"/><Relationship Id="rId7" Target="../media/image7.jpeg" Type="http://schemas.openxmlformats.org/officeDocument/2006/relationships/image"/><Relationship Id="rId8" Target="../media/image8.jpeg" Type="http://schemas.openxmlformats.org/officeDocument/2006/relationships/image"/><Relationship Id="rId9" Target="../media/image9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2.jpeg" Type="http://schemas.openxmlformats.org/officeDocument/2006/relationships/image"/><Relationship Id="rId6" Target="../media/image13.jpeg" Type="http://schemas.openxmlformats.org/officeDocument/2006/relationships/image"/><Relationship Id="rId7" Target="../media/image14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jpeg" Type="http://schemas.openxmlformats.org/officeDocument/2006/relationships/image"/><Relationship Id="rId11" Target="../media/image2.png" Type="http://schemas.openxmlformats.org/officeDocument/2006/relationships/image"/><Relationship Id="rId2" Target="../media/image15.pn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Relationship Id="rId9" Target="../media/image22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jpeg" Type="http://schemas.openxmlformats.org/officeDocument/2006/relationships/image"/><Relationship Id="rId12" Target="../media/image30.png" Type="http://schemas.openxmlformats.org/officeDocument/2006/relationships/image"/><Relationship Id="rId2" Target="../media/image15.pn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1.jpeg" Type="http://schemas.openxmlformats.org/officeDocument/2006/relationships/image"/><Relationship Id="rId4" Target="../media/image32.jpeg" Type="http://schemas.openxmlformats.org/officeDocument/2006/relationships/image"/><Relationship Id="rId5" Target="../media/image33.jpeg" Type="http://schemas.openxmlformats.org/officeDocument/2006/relationships/image"/><Relationship Id="rId6" Target="../media/image34.jpeg" Type="http://schemas.openxmlformats.org/officeDocument/2006/relationships/image"/><Relationship Id="rId7" Target="../media/image35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Relationship Id="rId3" Target="../media/image38.svg" Type="http://schemas.openxmlformats.org/officeDocument/2006/relationships/image"/><Relationship Id="rId4" Target="../media/image2.pn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41.png" Type="http://schemas.openxmlformats.org/officeDocument/2006/relationships/image"/><Relationship Id="rId8" Target="../media/image42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8CF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66569" y="3699321"/>
            <a:ext cx="17421961" cy="6587679"/>
          </a:xfrm>
          <a:custGeom>
            <a:avLst/>
            <a:gdLst/>
            <a:ahLst/>
            <a:cxnLst/>
            <a:rect r="r" b="b" t="t" l="l"/>
            <a:pathLst>
              <a:path h="6587679" w="17421961">
                <a:moveTo>
                  <a:pt x="0" y="0"/>
                </a:moveTo>
                <a:lnTo>
                  <a:pt x="17421961" y="0"/>
                </a:lnTo>
                <a:lnTo>
                  <a:pt x="17421961" y="6587679"/>
                </a:lnTo>
                <a:lnTo>
                  <a:pt x="0" y="65876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92477" y="-655993"/>
            <a:ext cx="4567864" cy="2569423"/>
          </a:xfrm>
          <a:custGeom>
            <a:avLst/>
            <a:gdLst/>
            <a:ahLst/>
            <a:cxnLst/>
            <a:rect r="r" b="b" t="t" l="l"/>
            <a:pathLst>
              <a:path h="2569423" w="4567864">
                <a:moveTo>
                  <a:pt x="0" y="0"/>
                </a:moveTo>
                <a:lnTo>
                  <a:pt x="4567864" y="0"/>
                </a:lnTo>
                <a:lnTo>
                  <a:pt x="4567864" y="2569424"/>
                </a:lnTo>
                <a:lnTo>
                  <a:pt x="0" y="2569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06420" y="551356"/>
            <a:ext cx="8537580" cy="2590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49"/>
              </a:lnSpc>
              <a:spcBef>
                <a:spcPct val="0"/>
              </a:spcBef>
            </a:pPr>
            <a:r>
              <a:rPr lang="en-US" sz="7500" spc="89">
                <a:solidFill>
                  <a:srgbClr val="0E5D7A"/>
                </a:solidFill>
                <a:latin typeface="Rubik One"/>
                <a:ea typeface="Rubik One"/>
                <a:cs typeface="Rubik One"/>
                <a:sym typeface="Rubik One"/>
              </a:rPr>
              <a:t>Celebrating Discovery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8CF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592495" y="7573922"/>
            <a:ext cx="4687320" cy="4687320"/>
          </a:xfrm>
          <a:custGeom>
            <a:avLst/>
            <a:gdLst/>
            <a:ahLst/>
            <a:cxnLst/>
            <a:rect r="r" b="b" t="t" l="l"/>
            <a:pathLst>
              <a:path h="4687320" w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887962" y="5985119"/>
            <a:ext cx="2085109" cy="2085109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5D7A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36385" y="286770"/>
            <a:ext cx="8529251" cy="8529251"/>
          </a:xfrm>
          <a:custGeom>
            <a:avLst/>
            <a:gdLst/>
            <a:ahLst/>
            <a:cxnLst/>
            <a:rect r="r" b="b" t="t" l="l"/>
            <a:pathLst>
              <a:path h="8529251" w="8529251">
                <a:moveTo>
                  <a:pt x="0" y="0"/>
                </a:moveTo>
                <a:lnTo>
                  <a:pt x="8529251" y="0"/>
                </a:lnTo>
                <a:lnTo>
                  <a:pt x="8529251" y="8529252"/>
                </a:lnTo>
                <a:lnTo>
                  <a:pt x="0" y="8529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2586515" y="-4090255"/>
            <a:ext cx="7230430" cy="723043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83A3"/>
            </a:solid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0221922" y="-22774"/>
            <a:ext cx="10170274" cy="10848292"/>
          </a:xfrm>
          <a:custGeom>
            <a:avLst/>
            <a:gdLst/>
            <a:ahLst/>
            <a:cxnLst/>
            <a:rect r="r" b="b" t="t" l="l"/>
            <a:pathLst>
              <a:path h="10848292" w="10170274">
                <a:moveTo>
                  <a:pt x="0" y="0"/>
                </a:moveTo>
                <a:lnTo>
                  <a:pt x="10170274" y="0"/>
                </a:lnTo>
                <a:lnTo>
                  <a:pt x="10170274" y="10848292"/>
                </a:lnTo>
                <a:lnTo>
                  <a:pt x="0" y="108482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28664" y="276175"/>
            <a:ext cx="3762974" cy="2375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9320"/>
              </a:lnSpc>
              <a:spcBef>
                <a:spcPct val="0"/>
              </a:spcBef>
            </a:pPr>
            <a:r>
              <a:rPr lang="en-US" sz="14000" spc="168">
                <a:solidFill>
                  <a:srgbClr val="A8CFDD"/>
                </a:solidFill>
                <a:latin typeface="Rubik One"/>
                <a:ea typeface="Rubik One"/>
                <a:cs typeface="Rubik One"/>
                <a:sym typeface="Rubik One"/>
              </a:rPr>
              <a:t>1-2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93083" y="8155340"/>
            <a:ext cx="8877701" cy="161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b="true" sz="5000" i="true" spc="250">
                <a:solidFill>
                  <a:srgbClr val="0E5D7A"/>
                </a:solidFill>
                <a:latin typeface="Luciole Bold Italics"/>
                <a:ea typeface="Luciole Bold Italics"/>
                <a:cs typeface="Luciole Bold Italics"/>
                <a:sym typeface="Luciole Bold Italics"/>
              </a:rPr>
              <a:t>155 Miles</a:t>
            </a:r>
          </a:p>
          <a:p>
            <a:pPr algn="l">
              <a:lnSpc>
                <a:spcPts val="6000"/>
              </a:lnSpc>
            </a:pPr>
            <a:r>
              <a:rPr lang="en-US" b="true" sz="5000" i="true" spc="250">
                <a:solidFill>
                  <a:srgbClr val="0E5D7A"/>
                </a:solidFill>
                <a:latin typeface="Luciole Bold Italics"/>
                <a:ea typeface="Luciole Bold Italics"/>
                <a:cs typeface="Luciole Bold Italics"/>
                <a:sym typeface="Luciole Bold Italics"/>
              </a:rPr>
              <a:t>$40,000,000 Anually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8CF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592495" y="7573922"/>
            <a:ext cx="4687320" cy="4687320"/>
          </a:xfrm>
          <a:custGeom>
            <a:avLst/>
            <a:gdLst/>
            <a:ahLst/>
            <a:cxnLst/>
            <a:rect r="r" b="b" t="t" l="l"/>
            <a:pathLst>
              <a:path h="4687320" w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887962" y="5985119"/>
            <a:ext cx="2085109" cy="2085109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5D7A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28700" y="1637252"/>
            <a:ext cx="8479044" cy="7923868"/>
          </a:xfrm>
          <a:custGeom>
            <a:avLst/>
            <a:gdLst/>
            <a:ahLst/>
            <a:cxnLst/>
            <a:rect r="r" b="b" t="t" l="l"/>
            <a:pathLst>
              <a:path h="7923868" w="8479044">
                <a:moveTo>
                  <a:pt x="0" y="0"/>
                </a:moveTo>
                <a:lnTo>
                  <a:pt x="8479044" y="0"/>
                </a:lnTo>
                <a:lnTo>
                  <a:pt x="8479044" y="7923868"/>
                </a:lnTo>
                <a:lnTo>
                  <a:pt x="0" y="7923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054" t="-21750" r="-17076" b="-27128"/>
            </a:stretch>
          </a:blipFill>
        </p:spPr>
      </p:sp>
      <p:sp>
        <p:nvSpPr>
          <p:cNvPr name="AutoShape 7" id="7"/>
          <p:cNvSpPr/>
          <p:nvPr/>
        </p:nvSpPr>
        <p:spPr>
          <a:xfrm>
            <a:off x="7283436" y="6650218"/>
            <a:ext cx="6076611" cy="1262774"/>
          </a:xfrm>
          <a:prstGeom prst="line">
            <a:avLst/>
          </a:prstGeom>
          <a:ln cap="flat" w="152400">
            <a:solidFill>
              <a:srgbClr val="0083A3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-2805526" y="-3615215"/>
            <a:ext cx="7230430" cy="723043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83A3"/>
            </a:soli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587872" y="2526416"/>
            <a:ext cx="5543813" cy="5543813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83A3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218631" y="325660"/>
            <a:ext cx="3855481" cy="2375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9320"/>
              </a:lnSpc>
              <a:spcBef>
                <a:spcPct val="0"/>
              </a:spcBef>
            </a:pPr>
            <a:r>
              <a:rPr lang="en-US" sz="14000" spc="168">
                <a:solidFill>
                  <a:srgbClr val="A8CFDD"/>
                </a:solidFill>
                <a:latin typeface="Rubik One"/>
                <a:ea typeface="Rubik One"/>
                <a:cs typeface="Rubik One"/>
                <a:sym typeface="Rubik One"/>
              </a:rPr>
              <a:t>2.5</a:t>
            </a:r>
          </a:p>
        </p:txBody>
      </p:sp>
      <p:sp>
        <p:nvSpPr>
          <p:cNvPr name="AutoShape 15" id="15"/>
          <p:cNvSpPr/>
          <p:nvPr/>
        </p:nvSpPr>
        <p:spPr>
          <a:xfrm flipV="true">
            <a:off x="7283436" y="3615215"/>
            <a:ext cx="4063730" cy="3035002"/>
          </a:xfrm>
          <a:prstGeom prst="line">
            <a:avLst/>
          </a:prstGeom>
          <a:ln cap="flat" w="152400">
            <a:solidFill>
              <a:srgbClr val="0083A3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6" id="16"/>
          <p:cNvGrpSpPr/>
          <p:nvPr/>
        </p:nvGrpSpPr>
        <p:grpSpPr>
          <a:xfrm rot="0">
            <a:off x="10736862" y="2666621"/>
            <a:ext cx="5246370" cy="5246370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457" t="-11246" r="-15585" b="-29796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8CF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074910" y="2820564"/>
            <a:ext cx="11100445" cy="6329110"/>
            <a:chOff x="0" y="0"/>
            <a:chExt cx="2923574" cy="16669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923574" cy="1666926"/>
            </a:xfrm>
            <a:custGeom>
              <a:avLst/>
              <a:gdLst/>
              <a:ahLst/>
              <a:cxnLst/>
              <a:rect r="r" b="b" t="t" l="l"/>
              <a:pathLst>
                <a:path h="1666926" w="2923574">
                  <a:moveTo>
                    <a:pt x="0" y="0"/>
                  </a:moveTo>
                  <a:lnTo>
                    <a:pt x="2923574" y="0"/>
                  </a:lnTo>
                  <a:lnTo>
                    <a:pt x="2923574" y="1666926"/>
                  </a:lnTo>
                  <a:lnTo>
                    <a:pt x="0" y="1666926"/>
                  </a:lnTo>
                  <a:close/>
                </a:path>
              </a:pathLst>
            </a:custGeom>
            <a:solidFill>
              <a:srgbClr val="0083A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2923574" cy="16859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592495" y="7573922"/>
            <a:ext cx="4687320" cy="4687320"/>
          </a:xfrm>
          <a:custGeom>
            <a:avLst/>
            <a:gdLst/>
            <a:ahLst/>
            <a:cxnLst/>
            <a:rect r="r" b="b" t="t" l="l"/>
            <a:pathLst>
              <a:path h="4687320" w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6887962" y="5985119"/>
            <a:ext cx="2085109" cy="2085109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5D7A"/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3615215" y="-3795403"/>
            <a:ext cx="7230430" cy="7230430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83A3"/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3065751" y="2024386"/>
            <a:ext cx="11739693" cy="6752578"/>
          </a:xfrm>
          <a:custGeom>
            <a:avLst/>
            <a:gdLst/>
            <a:ahLst/>
            <a:cxnLst/>
            <a:rect r="r" b="b" t="t" l="l"/>
            <a:pathLst>
              <a:path h="6752578" w="11739693">
                <a:moveTo>
                  <a:pt x="0" y="0"/>
                </a:moveTo>
                <a:lnTo>
                  <a:pt x="11739693" y="0"/>
                </a:lnTo>
                <a:lnTo>
                  <a:pt x="11739693" y="6752578"/>
                </a:lnTo>
                <a:lnTo>
                  <a:pt x="0" y="6752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276175"/>
            <a:ext cx="3160875" cy="2375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9320"/>
              </a:lnSpc>
              <a:spcBef>
                <a:spcPct val="0"/>
              </a:spcBef>
            </a:pPr>
            <a:r>
              <a:rPr lang="en-US" sz="14000" spc="168">
                <a:solidFill>
                  <a:srgbClr val="A8CFDD"/>
                </a:solidFill>
                <a:latin typeface="Rubik One"/>
                <a:ea typeface="Rubik One"/>
                <a:cs typeface="Rubik One"/>
                <a:sym typeface="Rubik One"/>
              </a:rPr>
              <a:t>3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8CF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592495" y="7573922"/>
            <a:ext cx="4687320" cy="4687320"/>
          </a:xfrm>
          <a:custGeom>
            <a:avLst/>
            <a:gdLst/>
            <a:ahLst/>
            <a:cxnLst/>
            <a:rect r="r" b="b" t="t" l="l"/>
            <a:pathLst>
              <a:path h="4687320" w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887962" y="5985119"/>
            <a:ext cx="2085109" cy="2085109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5D7A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2805526" y="-3615215"/>
            <a:ext cx="7230430" cy="723043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83A3"/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-263915" y="2750678"/>
            <a:ext cx="12831769" cy="7855547"/>
          </a:xfrm>
          <a:custGeom>
            <a:avLst/>
            <a:gdLst/>
            <a:ahLst/>
            <a:cxnLst/>
            <a:rect r="r" b="b" t="t" l="l"/>
            <a:pathLst>
              <a:path h="7855547" w="12831769">
                <a:moveTo>
                  <a:pt x="0" y="0"/>
                </a:moveTo>
                <a:lnTo>
                  <a:pt x="12831769" y="0"/>
                </a:lnTo>
                <a:lnTo>
                  <a:pt x="12831769" y="7855547"/>
                </a:lnTo>
                <a:lnTo>
                  <a:pt x="0" y="78555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103" t="-10426" r="-53884" b="-12479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186282" y="322973"/>
            <a:ext cx="10093533" cy="5088512"/>
          </a:xfrm>
          <a:custGeom>
            <a:avLst/>
            <a:gdLst/>
            <a:ahLst/>
            <a:cxnLst/>
            <a:rect r="r" b="b" t="t" l="l"/>
            <a:pathLst>
              <a:path h="5088512" w="10093533">
                <a:moveTo>
                  <a:pt x="0" y="0"/>
                </a:moveTo>
                <a:lnTo>
                  <a:pt x="10093533" y="0"/>
                </a:lnTo>
                <a:lnTo>
                  <a:pt x="10093533" y="5088512"/>
                </a:lnTo>
                <a:lnTo>
                  <a:pt x="0" y="50885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325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8700" y="276175"/>
            <a:ext cx="3160875" cy="2375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9320"/>
              </a:lnSpc>
              <a:spcBef>
                <a:spcPct val="0"/>
              </a:spcBef>
            </a:pPr>
            <a:r>
              <a:rPr lang="en-US" sz="14000" spc="168">
                <a:solidFill>
                  <a:srgbClr val="A8CFDD"/>
                </a:solidFill>
                <a:latin typeface="Rubik One"/>
                <a:ea typeface="Rubik One"/>
                <a:cs typeface="Rubik One"/>
                <a:sym typeface="Rubik One"/>
              </a:rPr>
              <a:t>3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1742" y="2079532"/>
            <a:ext cx="15367371" cy="6992489"/>
          </a:xfrm>
          <a:custGeom>
            <a:avLst/>
            <a:gdLst/>
            <a:ahLst/>
            <a:cxnLst/>
            <a:rect r="r" b="b" t="t" l="l"/>
            <a:pathLst>
              <a:path h="6992489" w="15367371">
                <a:moveTo>
                  <a:pt x="0" y="0"/>
                </a:moveTo>
                <a:lnTo>
                  <a:pt x="15367371" y="0"/>
                </a:lnTo>
                <a:lnTo>
                  <a:pt x="15367371" y="6992489"/>
                </a:lnTo>
                <a:lnTo>
                  <a:pt x="0" y="69924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615215" y="-4139397"/>
            <a:ext cx="7230430" cy="723043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83A3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57092" y="-100580"/>
            <a:ext cx="3160875" cy="2375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9320"/>
              </a:lnSpc>
              <a:spcBef>
                <a:spcPct val="0"/>
              </a:spcBef>
            </a:pPr>
            <a:r>
              <a:rPr lang="en-US" sz="14000" spc="168">
                <a:solidFill>
                  <a:srgbClr val="A8CFDD"/>
                </a:solidFill>
                <a:latin typeface="Rubik One"/>
                <a:ea typeface="Rubik One"/>
                <a:cs typeface="Rubik One"/>
                <a:sym typeface="Rubik One"/>
              </a:rPr>
              <a:t>4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592495" y="7573922"/>
            <a:ext cx="4687320" cy="4687320"/>
          </a:xfrm>
          <a:custGeom>
            <a:avLst/>
            <a:gdLst/>
            <a:ahLst/>
            <a:cxnLst/>
            <a:rect r="r" b="b" t="t" l="l"/>
            <a:pathLst>
              <a:path h="4687320" w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6887962" y="5985119"/>
            <a:ext cx="2085109" cy="2085109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5D7A"/>
            </a:soli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8CF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620910"/>
            <a:ext cx="20436034" cy="7779317"/>
          </a:xfrm>
          <a:custGeom>
            <a:avLst/>
            <a:gdLst/>
            <a:ahLst/>
            <a:cxnLst/>
            <a:rect r="r" b="b" t="t" l="l"/>
            <a:pathLst>
              <a:path h="7779317" w="20436034">
                <a:moveTo>
                  <a:pt x="0" y="0"/>
                </a:moveTo>
                <a:lnTo>
                  <a:pt x="20436034" y="0"/>
                </a:lnTo>
                <a:lnTo>
                  <a:pt x="20436034" y="7779317"/>
                </a:lnTo>
                <a:lnTo>
                  <a:pt x="0" y="77793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604331" y="-637673"/>
            <a:ext cx="4567864" cy="2569423"/>
          </a:xfrm>
          <a:custGeom>
            <a:avLst/>
            <a:gdLst/>
            <a:ahLst/>
            <a:cxnLst/>
            <a:rect r="r" b="b" t="t" l="l"/>
            <a:pathLst>
              <a:path h="2569423" w="4567864">
                <a:moveTo>
                  <a:pt x="0" y="0"/>
                </a:moveTo>
                <a:lnTo>
                  <a:pt x="4567864" y="0"/>
                </a:lnTo>
                <a:lnTo>
                  <a:pt x="4567864" y="2569424"/>
                </a:lnTo>
                <a:lnTo>
                  <a:pt x="0" y="2569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36749">
            <a:off x="-2332540" y="-7246733"/>
            <a:ext cx="13652724" cy="11120764"/>
          </a:xfrm>
          <a:custGeom>
            <a:avLst/>
            <a:gdLst/>
            <a:ahLst/>
            <a:cxnLst/>
            <a:rect r="r" b="b" t="t" l="l"/>
            <a:pathLst>
              <a:path h="11120764" w="13652724">
                <a:moveTo>
                  <a:pt x="0" y="0"/>
                </a:moveTo>
                <a:lnTo>
                  <a:pt x="13652724" y="0"/>
                </a:lnTo>
                <a:lnTo>
                  <a:pt x="13652724" y="11120765"/>
                </a:lnTo>
                <a:lnTo>
                  <a:pt x="0" y="11120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31709" y="230965"/>
            <a:ext cx="16827591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49"/>
              </a:lnSpc>
              <a:spcBef>
                <a:spcPct val="0"/>
              </a:spcBef>
            </a:pPr>
            <a:r>
              <a:rPr lang="en-US" sz="7500" spc="89">
                <a:solidFill>
                  <a:srgbClr val="0E5D7A"/>
                </a:solidFill>
                <a:latin typeface="Rubik One"/>
                <a:ea typeface="Rubik One"/>
                <a:cs typeface="Rubik One"/>
                <a:sym typeface="Rubik One"/>
              </a:rPr>
              <a:t>Questions?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8CF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555189" y="7438000"/>
            <a:ext cx="4567864" cy="2569423"/>
          </a:xfrm>
          <a:custGeom>
            <a:avLst/>
            <a:gdLst/>
            <a:ahLst/>
            <a:cxnLst/>
            <a:rect r="r" b="b" t="t" l="l"/>
            <a:pathLst>
              <a:path h="2569423" w="4567864">
                <a:moveTo>
                  <a:pt x="0" y="0"/>
                </a:moveTo>
                <a:lnTo>
                  <a:pt x="4567864" y="0"/>
                </a:lnTo>
                <a:lnTo>
                  <a:pt x="4567864" y="2569423"/>
                </a:lnTo>
                <a:lnTo>
                  <a:pt x="0" y="25694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071160" y="364315"/>
            <a:ext cx="6728398" cy="6845339"/>
          </a:xfrm>
          <a:custGeom>
            <a:avLst/>
            <a:gdLst/>
            <a:ahLst/>
            <a:cxnLst/>
            <a:rect r="r" b="b" t="t" l="l"/>
            <a:pathLst>
              <a:path h="6845339" w="6728398">
                <a:moveTo>
                  <a:pt x="0" y="0"/>
                </a:moveTo>
                <a:lnTo>
                  <a:pt x="6728398" y="0"/>
                </a:lnTo>
                <a:lnTo>
                  <a:pt x="6728398" y="6845338"/>
                </a:lnTo>
                <a:lnTo>
                  <a:pt x="0" y="6845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08388" y="5247878"/>
            <a:ext cx="4161040" cy="4759546"/>
          </a:xfrm>
          <a:custGeom>
            <a:avLst/>
            <a:gdLst/>
            <a:ahLst/>
            <a:cxnLst/>
            <a:rect r="r" b="b" t="t" l="l"/>
            <a:pathLst>
              <a:path h="4759546" w="4161040">
                <a:moveTo>
                  <a:pt x="0" y="0"/>
                </a:moveTo>
                <a:lnTo>
                  <a:pt x="4161040" y="0"/>
                </a:lnTo>
                <a:lnTo>
                  <a:pt x="4161040" y="4759545"/>
                </a:lnTo>
                <a:lnTo>
                  <a:pt x="0" y="47595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508388" y="1827706"/>
            <a:ext cx="4161040" cy="3120780"/>
          </a:xfrm>
          <a:custGeom>
            <a:avLst/>
            <a:gdLst/>
            <a:ahLst/>
            <a:cxnLst/>
            <a:rect r="r" b="b" t="t" l="l"/>
            <a:pathLst>
              <a:path h="3120780" w="4161040">
                <a:moveTo>
                  <a:pt x="0" y="0"/>
                </a:moveTo>
                <a:lnTo>
                  <a:pt x="4161040" y="0"/>
                </a:lnTo>
                <a:lnTo>
                  <a:pt x="4161040" y="3120780"/>
                </a:lnTo>
                <a:lnTo>
                  <a:pt x="0" y="31207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071160" y="7526294"/>
            <a:ext cx="2421550" cy="2392836"/>
          </a:xfrm>
          <a:custGeom>
            <a:avLst/>
            <a:gdLst/>
            <a:ahLst/>
            <a:cxnLst/>
            <a:rect r="r" b="b" t="t" l="l"/>
            <a:pathLst>
              <a:path h="2392836" w="2421550">
                <a:moveTo>
                  <a:pt x="0" y="0"/>
                </a:moveTo>
                <a:lnTo>
                  <a:pt x="2421550" y="0"/>
                </a:lnTo>
                <a:lnTo>
                  <a:pt x="2421550" y="2392836"/>
                </a:lnTo>
                <a:lnTo>
                  <a:pt x="0" y="23928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555724" y="1820089"/>
            <a:ext cx="2619227" cy="3623089"/>
          </a:xfrm>
          <a:custGeom>
            <a:avLst/>
            <a:gdLst/>
            <a:ahLst/>
            <a:cxnLst/>
            <a:rect r="r" b="b" t="t" l="l"/>
            <a:pathLst>
              <a:path h="3623089" w="2619227">
                <a:moveTo>
                  <a:pt x="0" y="0"/>
                </a:moveTo>
                <a:lnTo>
                  <a:pt x="2619227" y="0"/>
                </a:lnTo>
                <a:lnTo>
                  <a:pt x="2619227" y="3623089"/>
                </a:lnTo>
                <a:lnTo>
                  <a:pt x="0" y="3623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262" t="-20519" r="-31214" b="-19775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31709" y="5724874"/>
            <a:ext cx="5710066" cy="4282550"/>
          </a:xfrm>
          <a:custGeom>
            <a:avLst/>
            <a:gdLst/>
            <a:ahLst/>
            <a:cxnLst/>
            <a:rect r="r" b="b" t="t" l="l"/>
            <a:pathLst>
              <a:path h="4282550" w="5710066">
                <a:moveTo>
                  <a:pt x="0" y="0"/>
                </a:moveTo>
                <a:lnTo>
                  <a:pt x="5710067" y="0"/>
                </a:lnTo>
                <a:lnTo>
                  <a:pt x="5710067" y="4282549"/>
                </a:lnTo>
                <a:lnTo>
                  <a:pt x="0" y="42825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31709" y="1778475"/>
            <a:ext cx="2838421" cy="3664702"/>
          </a:xfrm>
          <a:custGeom>
            <a:avLst/>
            <a:gdLst/>
            <a:ahLst/>
            <a:cxnLst/>
            <a:rect r="r" b="b" t="t" l="l"/>
            <a:pathLst>
              <a:path h="3664702" w="2838421">
                <a:moveTo>
                  <a:pt x="0" y="0"/>
                </a:moveTo>
                <a:lnTo>
                  <a:pt x="2838421" y="0"/>
                </a:lnTo>
                <a:lnTo>
                  <a:pt x="2838421" y="3664703"/>
                </a:lnTo>
                <a:lnTo>
                  <a:pt x="0" y="3664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6488" r="-3116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31709" y="230965"/>
            <a:ext cx="12387039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49"/>
              </a:lnSpc>
              <a:spcBef>
                <a:spcPct val="0"/>
              </a:spcBef>
            </a:pPr>
            <a:r>
              <a:rPr lang="en-US" sz="7500" spc="89">
                <a:solidFill>
                  <a:srgbClr val="0E5D7A"/>
                </a:solidFill>
                <a:latin typeface="Rubik One"/>
                <a:ea typeface="Rubik One"/>
                <a:cs typeface="Rubik One"/>
                <a:sym typeface="Rubik One"/>
              </a:rPr>
              <a:t>Past Experience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8CF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604331" y="8371698"/>
            <a:ext cx="4567864" cy="2569423"/>
          </a:xfrm>
          <a:custGeom>
            <a:avLst/>
            <a:gdLst/>
            <a:ahLst/>
            <a:cxnLst/>
            <a:rect r="r" b="b" t="t" l="l"/>
            <a:pathLst>
              <a:path h="2569423" w="4567864">
                <a:moveTo>
                  <a:pt x="0" y="0"/>
                </a:moveTo>
                <a:lnTo>
                  <a:pt x="4567864" y="0"/>
                </a:lnTo>
                <a:lnTo>
                  <a:pt x="4567864" y="2569424"/>
                </a:lnTo>
                <a:lnTo>
                  <a:pt x="0" y="25694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66080" y="-4774002"/>
            <a:ext cx="13652724" cy="11120764"/>
          </a:xfrm>
          <a:custGeom>
            <a:avLst/>
            <a:gdLst/>
            <a:ahLst/>
            <a:cxnLst/>
            <a:rect r="r" b="b" t="t" l="l"/>
            <a:pathLst>
              <a:path h="11120764" w="13652724">
                <a:moveTo>
                  <a:pt x="0" y="0"/>
                </a:moveTo>
                <a:lnTo>
                  <a:pt x="13652724" y="0"/>
                </a:lnTo>
                <a:lnTo>
                  <a:pt x="13652724" y="11120764"/>
                </a:lnTo>
                <a:lnTo>
                  <a:pt x="0" y="11120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190932" y="3463460"/>
            <a:ext cx="5448967" cy="5366554"/>
          </a:xfrm>
          <a:custGeom>
            <a:avLst/>
            <a:gdLst/>
            <a:ahLst/>
            <a:cxnLst/>
            <a:rect r="r" b="b" t="t" l="l"/>
            <a:pathLst>
              <a:path h="5366554" w="5448967">
                <a:moveTo>
                  <a:pt x="0" y="0"/>
                </a:moveTo>
                <a:lnTo>
                  <a:pt x="5448967" y="0"/>
                </a:lnTo>
                <a:lnTo>
                  <a:pt x="5448967" y="5366554"/>
                </a:lnTo>
                <a:lnTo>
                  <a:pt x="0" y="5366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60443" y="3463460"/>
            <a:ext cx="5314543" cy="5366554"/>
          </a:xfrm>
          <a:custGeom>
            <a:avLst/>
            <a:gdLst/>
            <a:ahLst/>
            <a:cxnLst/>
            <a:rect r="r" b="b" t="t" l="l"/>
            <a:pathLst>
              <a:path h="5366554" w="5314543">
                <a:moveTo>
                  <a:pt x="0" y="0"/>
                </a:moveTo>
                <a:lnTo>
                  <a:pt x="5314544" y="0"/>
                </a:lnTo>
                <a:lnTo>
                  <a:pt x="5314544" y="5366554"/>
                </a:lnTo>
                <a:lnTo>
                  <a:pt x="0" y="53665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154249" y="3485627"/>
            <a:ext cx="5892975" cy="5344387"/>
          </a:xfrm>
          <a:custGeom>
            <a:avLst/>
            <a:gdLst/>
            <a:ahLst/>
            <a:cxnLst/>
            <a:rect r="r" b="b" t="t" l="l"/>
            <a:pathLst>
              <a:path h="5344387" w="5892975">
                <a:moveTo>
                  <a:pt x="0" y="0"/>
                </a:moveTo>
                <a:lnTo>
                  <a:pt x="5892975" y="0"/>
                </a:lnTo>
                <a:lnTo>
                  <a:pt x="5892975" y="5344387"/>
                </a:lnTo>
                <a:lnTo>
                  <a:pt x="0" y="53443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33591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31709" y="230965"/>
            <a:ext cx="16827591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49"/>
              </a:lnSpc>
              <a:spcBef>
                <a:spcPct val="0"/>
              </a:spcBef>
            </a:pPr>
            <a:r>
              <a:rPr lang="en-US" sz="7500" spc="89">
                <a:solidFill>
                  <a:srgbClr val="0E5D7A"/>
                </a:solidFill>
                <a:latin typeface="Rubik One"/>
                <a:ea typeface="Rubik One"/>
                <a:cs typeface="Rubik One"/>
                <a:sym typeface="Rubik One"/>
              </a:rPr>
              <a:t>Uark Honors &amp; Study Abroad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62084" y="1532325"/>
            <a:ext cx="9283454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b="true" sz="3999" spc="199">
                <a:solidFill>
                  <a:srgbClr val="888686"/>
                </a:solidFill>
                <a:latin typeface="Luciole Bold"/>
                <a:ea typeface="Luciole Bold"/>
                <a:cs typeface="Luciole Bold"/>
                <a:sym typeface="Luciole Bold"/>
              </a:rPr>
              <a:t>Education at an R1 Univeristy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2962419"/>
            <a:chOff x="0" y="0"/>
            <a:chExt cx="4816593" cy="7802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780226"/>
            </a:xfrm>
            <a:custGeom>
              <a:avLst/>
              <a:gdLst/>
              <a:ahLst/>
              <a:cxnLst/>
              <a:rect r="r" b="b" t="t" l="l"/>
              <a:pathLst>
                <a:path h="78022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780226"/>
                  </a:lnTo>
                  <a:lnTo>
                    <a:pt x="0" y="780226"/>
                  </a:lnTo>
                  <a:close/>
                </a:path>
              </a:pathLst>
            </a:custGeom>
            <a:solidFill>
              <a:srgbClr val="A8CFD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4816593" cy="7992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1586068" y="-1808676"/>
            <a:ext cx="3172137" cy="4114800"/>
          </a:xfrm>
          <a:custGeom>
            <a:avLst/>
            <a:gdLst/>
            <a:ahLst/>
            <a:cxnLst/>
            <a:rect r="r" b="b" t="t" l="l"/>
            <a:pathLst>
              <a:path h="4114800" w="3172137">
                <a:moveTo>
                  <a:pt x="0" y="0"/>
                </a:moveTo>
                <a:lnTo>
                  <a:pt x="3172136" y="0"/>
                </a:lnTo>
                <a:lnTo>
                  <a:pt x="3172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748973" y="2114550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1" y="0"/>
                </a:lnTo>
                <a:lnTo>
                  <a:pt x="3806571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384715" y="-413585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0" y="0"/>
                </a:lnTo>
                <a:lnTo>
                  <a:pt x="3806570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19932" y="3431812"/>
            <a:ext cx="7718813" cy="5152308"/>
          </a:xfrm>
          <a:custGeom>
            <a:avLst/>
            <a:gdLst/>
            <a:ahLst/>
            <a:cxnLst/>
            <a:rect r="r" b="b" t="t" l="l"/>
            <a:pathLst>
              <a:path h="5152308" w="7718813">
                <a:moveTo>
                  <a:pt x="0" y="0"/>
                </a:moveTo>
                <a:lnTo>
                  <a:pt x="7718813" y="0"/>
                </a:lnTo>
                <a:lnTo>
                  <a:pt x="7718813" y="5152308"/>
                </a:lnTo>
                <a:lnTo>
                  <a:pt x="0" y="5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340568" y="3431812"/>
            <a:ext cx="8246345" cy="5152478"/>
          </a:xfrm>
          <a:custGeom>
            <a:avLst/>
            <a:gdLst/>
            <a:ahLst/>
            <a:cxnLst/>
            <a:rect r="r" b="b" t="t" l="l"/>
            <a:pathLst>
              <a:path h="5152478" w="8246345">
                <a:moveTo>
                  <a:pt x="0" y="0"/>
                </a:moveTo>
                <a:lnTo>
                  <a:pt x="8246346" y="0"/>
                </a:lnTo>
                <a:lnTo>
                  <a:pt x="8246346" y="5152478"/>
                </a:lnTo>
                <a:lnTo>
                  <a:pt x="0" y="51524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017461" y="838200"/>
            <a:ext cx="11407390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49"/>
              </a:lnSpc>
              <a:spcBef>
                <a:spcPct val="0"/>
              </a:spcBef>
            </a:pPr>
            <a:r>
              <a:rPr lang="en-US" sz="7500" spc="89">
                <a:solidFill>
                  <a:srgbClr val="0E5D7A"/>
                </a:solidFill>
                <a:latin typeface="Rubik One"/>
                <a:ea typeface="Rubik One"/>
                <a:cs typeface="Rubik One"/>
                <a:sym typeface="Rubik One"/>
              </a:rPr>
              <a:t>Research Fields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3604331" y="8273414"/>
            <a:ext cx="4567864" cy="2569423"/>
          </a:xfrm>
          <a:custGeom>
            <a:avLst/>
            <a:gdLst/>
            <a:ahLst/>
            <a:cxnLst/>
            <a:rect r="r" b="b" t="t" l="l"/>
            <a:pathLst>
              <a:path h="2569423" w="4567864">
                <a:moveTo>
                  <a:pt x="0" y="0"/>
                </a:moveTo>
                <a:lnTo>
                  <a:pt x="4567864" y="0"/>
                </a:lnTo>
                <a:lnTo>
                  <a:pt x="4567864" y="2569424"/>
                </a:lnTo>
                <a:lnTo>
                  <a:pt x="0" y="25694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8CF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930137" y="114665"/>
            <a:ext cx="8603573" cy="10287000"/>
            <a:chOff x="0" y="0"/>
            <a:chExt cx="8603361" cy="102867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794" y="-127"/>
              <a:ext cx="8606155" cy="10286873"/>
            </a:xfrm>
            <a:custGeom>
              <a:avLst/>
              <a:gdLst/>
              <a:ahLst/>
              <a:cxnLst/>
              <a:rect r="r" b="b" t="t" l="l"/>
              <a:pathLst>
                <a:path h="10286873" w="8606155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2"/>
              <a:stretch>
                <a:fillRect l="-29808" t="0" r="-29808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826432">
            <a:off x="-18597658" y="-3697489"/>
            <a:ext cx="21026341" cy="12831921"/>
            <a:chOff x="0" y="0"/>
            <a:chExt cx="5537802" cy="337960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537802" cy="3379601"/>
            </a:xfrm>
            <a:custGeom>
              <a:avLst/>
              <a:gdLst/>
              <a:ahLst/>
              <a:cxnLst/>
              <a:rect r="r" b="b" t="t" l="l"/>
              <a:pathLst>
                <a:path h="3379601" w="5537802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8D949E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773821">
            <a:off x="10036024" y="4365564"/>
            <a:ext cx="313833" cy="8482349"/>
            <a:chOff x="0" y="0"/>
            <a:chExt cx="82656" cy="223403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2656" cy="2234034"/>
            </a:xfrm>
            <a:custGeom>
              <a:avLst/>
              <a:gdLst/>
              <a:ahLst/>
              <a:cxnLst/>
              <a:rect r="r" b="b" t="t" l="l"/>
              <a:pathLst>
                <a:path h="2234034" w="82656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888686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53215" y="6888461"/>
            <a:ext cx="3196232" cy="3234568"/>
          </a:xfrm>
          <a:custGeom>
            <a:avLst/>
            <a:gdLst/>
            <a:ahLst/>
            <a:cxnLst/>
            <a:rect r="r" b="b" t="t" l="l"/>
            <a:pathLst>
              <a:path h="3234568" w="3196232">
                <a:moveTo>
                  <a:pt x="0" y="0"/>
                </a:moveTo>
                <a:lnTo>
                  <a:pt x="3196232" y="0"/>
                </a:lnTo>
                <a:lnTo>
                  <a:pt x="3196232" y="3234568"/>
                </a:lnTo>
                <a:lnTo>
                  <a:pt x="0" y="3234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980704" y="1330689"/>
            <a:ext cx="1739600" cy="6751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939"/>
              </a:lnSpc>
            </a:pPr>
            <a:r>
              <a:rPr lang="en-US" sz="12999" spc="155">
                <a:solidFill>
                  <a:srgbClr val="0071BC"/>
                </a:solidFill>
                <a:latin typeface="Rubik One"/>
                <a:ea typeface="Rubik One"/>
                <a:cs typeface="Rubik One"/>
                <a:sym typeface="Rubik One"/>
              </a:rPr>
              <a:t>R</a:t>
            </a:r>
          </a:p>
          <a:p>
            <a:pPr algn="l">
              <a:lnSpc>
                <a:spcPts val="17939"/>
              </a:lnSpc>
            </a:pPr>
            <a:r>
              <a:rPr lang="en-US" sz="12999" spc="155">
                <a:solidFill>
                  <a:srgbClr val="0071BC"/>
                </a:solidFill>
                <a:latin typeface="Rubik One"/>
                <a:ea typeface="Rubik One"/>
                <a:cs typeface="Rubik One"/>
                <a:sym typeface="Rubik One"/>
              </a:rPr>
              <a:t>E</a:t>
            </a:r>
          </a:p>
          <a:p>
            <a:pPr algn="l" marL="0" indent="0" lvl="0">
              <a:lnSpc>
                <a:spcPts val="17939"/>
              </a:lnSpc>
              <a:spcBef>
                <a:spcPct val="0"/>
              </a:spcBef>
            </a:pPr>
            <a:r>
              <a:rPr lang="en-US" sz="12999" spc="155">
                <a:solidFill>
                  <a:srgbClr val="0071BC"/>
                </a:solidFill>
                <a:latin typeface="Rubik One"/>
                <a:ea typeface="Rubik One"/>
                <a:cs typeface="Rubik One"/>
                <a:sym typeface="Rubik One"/>
              </a:rPr>
              <a:t>U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340300" y="1966950"/>
            <a:ext cx="7571120" cy="1360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1040"/>
              </a:lnSpc>
              <a:spcBef>
                <a:spcPct val="0"/>
              </a:spcBef>
            </a:pPr>
            <a:r>
              <a:rPr lang="en-US" sz="8000" spc="96">
                <a:solidFill>
                  <a:srgbClr val="F2F2F2"/>
                </a:solidFill>
                <a:latin typeface="Rubik One"/>
                <a:ea typeface="Rubik One"/>
                <a:cs typeface="Rubik One"/>
                <a:sym typeface="Rubik One"/>
              </a:rPr>
              <a:t>esearch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340300" y="4294658"/>
            <a:ext cx="7571120" cy="1360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1040"/>
              </a:lnSpc>
              <a:spcBef>
                <a:spcPct val="0"/>
              </a:spcBef>
            </a:pPr>
            <a:r>
              <a:rPr lang="en-US" sz="8000" spc="96">
                <a:solidFill>
                  <a:srgbClr val="F2F2F2"/>
                </a:solidFill>
                <a:latin typeface="Rubik One"/>
                <a:ea typeface="Rubik One"/>
                <a:cs typeface="Rubik One"/>
                <a:sym typeface="Rubik One"/>
              </a:rPr>
              <a:t>experience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340300" y="6478262"/>
            <a:ext cx="7571120" cy="1360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1040"/>
              </a:lnSpc>
              <a:spcBef>
                <a:spcPct val="0"/>
              </a:spcBef>
            </a:pPr>
            <a:r>
              <a:rPr lang="en-US" sz="8000" spc="96">
                <a:solidFill>
                  <a:srgbClr val="F2F2F2"/>
                </a:solidFill>
                <a:latin typeface="Rubik One"/>
                <a:ea typeface="Rubik One"/>
                <a:cs typeface="Rubik One"/>
                <a:sym typeface="Rubik One"/>
              </a:rPr>
              <a:t>ndergrad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2962419"/>
            <a:chOff x="0" y="0"/>
            <a:chExt cx="4816593" cy="7802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780226"/>
            </a:xfrm>
            <a:custGeom>
              <a:avLst/>
              <a:gdLst/>
              <a:ahLst/>
              <a:cxnLst/>
              <a:rect r="r" b="b" t="t" l="l"/>
              <a:pathLst>
                <a:path h="78022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780226"/>
                  </a:lnTo>
                  <a:lnTo>
                    <a:pt x="0" y="780226"/>
                  </a:lnTo>
                  <a:close/>
                </a:path>
              </a:pathLst>
            </a:custGeom>
            <a:solidFill>
              <a:srgbClr val="A8CFD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4816593" cy="7992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1586068" y="-1808676"/>
            <a:ext cx="3172137" cy="4114800"/>
          </a:xfrm>
          <a:custGeom>
            <a:avLst/>
            <a:gdLst/>
            <a:ahLst/>
            <a:cxnLst/>
            <a:rect r="r" b="b" t="t" l="l"/>
            <a:pathLst>
              <a:path h="4114800" w="3172137">
                <a:moveTo>
                  <a:pt x="0" y="0"/>
                </a:moveTo>
                <a:lnTo>
                  <a:pt x="3172136" y="0"/>
                </a:lnTo>
                <a:lnTo>
                  <a:pt x="3172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748973" y="2114550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1" y="0"/>
                </a:lnTo>
                <a:lnTo>
                  <a:pt x="3806571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384715" y="-413585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0" y="0"/>
                </a:lnTo>
                <a:lnTo>
                  <a:pt x="3806570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167204" y="3253070"/>
            <a:ext cx="3636462" cy="5509791"/>
          </a:xfrm>
          <a:custGeom>
            <a:avLst/>
            <a:gdLst/>
            <a:ahLst/>
            <a:cxnLst/>
            <a:rect r="r" b="b" t="t" l="l"/>
            <a:pathLst>
              <a:path h="5509791" w="3636462">
                <a:moveTo>
                  <a:pt x="0" y="0"/>
                </a:moveTo>
                <a:lnTo>
                  <a:pt x="3636461" y="0"/>
                </a:lnTo>
                <a:lnTo>
                  <a:pt x="3636461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8151" y="3253070"/>
            <a:ext cx="3636462" cy="5509791"/>
          </a:xfrm>
          <a:custGeom>
            <a:avLst/>
            <a:gdLst/>
            <a:ahLst/>
            <a:cxnLst/>
            <a:rect r="r" b="b" t="t" l="l"/>
            <a:pathLst>
              <a:path h="5509791" w="3636462">
                <a:moveTo>
                  <a:pt x="0" y="0"/>
                </a:moveTo>
                <a:lnTo>
                  <a:pt x="3636462" y="0"/>
                </a:lnTo>
                <a:lnTo>
                  <a:pt x="3636462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013215" y="3255592"/>
            <a:ext cx="6169023" cy="5415473"/>
          </a:xfrm>
          <a:custGeom>
            <a:avLst/>
            <a:gdLst/>
            <a:ahLst/>
            <a:cxnLst/>
            <a:rect r="r" b="b" t="t" l="l"/>
            <a:pathLst>
              <a:path h="5415473" w="6169023">
                <a:moveTo>
                  <a:pt x="0" y="0"/>
                </a:moveTo>
                <a:lnTo>
                  <a:pt x="6169024" y="0"/>
                </a:lnTo>
                <a:lnTo>
                  <a:pt x="6169024" y="5415474"/>
                </a:lnTo>
                <a:lnTo>
                  <a:pt x="0" y="54154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590" t="0" r="-15430" b="-1695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391789" y="3255592"/>
            <a:ext cx="3654260" cy="5509791"/>
          </a:xfrm>
          <a:custGeom>
            <a:avLst/>
            <a:gdLst/>
            <a:ahLst/>
            <a:cxnLst/>
            <a:rect r="r" b="b" t="t" l="l"/>
            <a:pathLst>
              <a:path h="5509791" w="3654260">
                <a:moveTo>
                  <a:pt x="0" y="0"/>
                </a:moveTo>
                <a:lnTo>
                  <a:pt x="3654260" y="0"/>
                </a:lnTo>
                <a:lnTo>
                  <a:pt x="3654260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70790" y="9210675"/>
            <a:ext cx="2731184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888686"/>
                </a:solidFill>
                <a:latin typeface="Luciole"/>
                <a:ea typeface="Luciole"/>
                <a:cs typeface="Luciole"/>
                <a:sym typeface="Luciole"/>
              </a:rPr>
              <a:t>Dr. Min Zou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884824" y="838200"/>
            <a:ext cx="11407390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49"/>
              </a:lnSpc>
              <a:spcBef>
                <a:spcPct val="0"/>
              </a:spcBef>
            </a:pPr>
            <a:r>
              <a:rPr lang="en-US" sz="7500" spc="89">
                <a:solidFill>
                  <a:srgbClr val="0E5D7A"/>
                </a:solidFill>
                <a:latin typeface="Rubik One"/>
                <a:ea typeface="Rubik One"/>
                <a:cs typeface="Rubik One"/>
                <a:sym typeface="Rubik One"/>
              </a:rPr>
              <a:t>My Research Lab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167204" y="9010511"/>
            <a:ext cx="3636462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888686"/>
                </a:solidFill>
                <a:latin typeface="Luciole"/>
                <a:ea typeface="Luciole"/>
                <a:cs typeface="Luciole"/>
                <a:sym typeface="Luciole"/>
              </a:rPr>
              <a:t>Dr. Mahyar Afsher-Mohajer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816451" y="9005887"/>
            <a:ext cx="6575338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888686"/>
                </a:solidFill>
                <a:latin typeface="Luciole"/>
                <a:ea typeface="Luciole"/>
                <a:cs typeface="Luciole"/>
                <a:sym typeface="Luciole"/>
              </a:rPr>
              <a:t>Will, Adedoyin, Julia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931250" y="9013033"/>
            <a:ext cx="6575338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888686"/>
                </a:solidFill>
                <a:latin typeface="Luciole"/>
                <a:ea typeface="Luciole"/>
                <a:cs typeface="Luciole"/>
                <a:sym typeface="Luciole"/>
              </a:rPr>
              <a:t>Nathan Harris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8CF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966625" y="7717577"/>
            <a:ext cx="4567864" cy="2569423"/>
          </a:xfrm>
          <a:custGeom>
            <a:avLst/>
            <a:gdLst/>
            <a:ahLst/>
            <a:cxnLst/>
            <a:rect r="r" b="b" t="t" l="l"/>
            <a:pathLst>
              <a:path h="2569423" w="4567864">
                <a:moveTo>
                  <a:pt x="0" y="0"/>
                </a:moveTo>
                <a:lnTo>
                  <a:pt x="4567864" y="0"/>
                </a:lnTo>
                <a:lnTo>
                  <a:pt x="4567864" y="2569423"/>
                </a:lnTo>
                <a:lnTo>
                  <a:pt x="0" y="25694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36914" y="296672"/>
            <a:ext cx="4062775" cy="5417033"/>
          </a:xfrm>
          <a:custGeom>
            <a:avLst/>
            <a:gdLst/>
            <a:ahLst/>
            <a:cxnLst/>
            <a:rect r="r" b="b" t="t" l="l"/>
            <a:pathLst>
              <a:path h="5417033" w="4062775">
                <a:moveTo>
                  <a:pt x="0" y="0"/>
                </a:moveTo>
                <a:lnTo>
                  <a:pt x="4062775" y="0"/>
                </a:lnTo>
                <a:lnTo>
                  <a:pt x="4062775" y="5417033"/>
                </a:lnTo>
                <a:lnTo>
                  <a:pt x="0" y="54170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748987" y="5978109"/>
            <a:ext cx="5412068" cy="4059051"/>
          </a:xfrm>
          <a:custGeom>
            <a:avLst/>
            <a:gdLst/>
            <a:ahLst/>
            <a:cxnLst/>
            <a:rect r="r" b="b" t="t" l="l"/>
            <a:pathLst>
              <a:path h="4059051" w="5412068">
                <a:moveTo>
                  <a:pt x="0" y="0"/>
                </a:moveTo>
                <a:lnTo>
                  <a:pt x="5412068" y="0"/>
                </a:lnTo>
                <a:lnTo>
                  <a:pt x="5412068" y="4059051"/>
                </a:lnTo>
                <a:lnTo>
                  <a:pt x="0" y="40590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09488" y="5978109"/>
            <a:ext cx="6092385" cy="4059051"/>
          </a:xfrm>
          <a:custGeom>
            <a:avLst/>
            <a:gdLst/>
            <a:ahLst/>
            <a:cxnLst/>
            <a:rect r="r" b="b" t="t" l="l"/>
            <a:pathLst>
              <a:path h="4059051" w="6092385">
                <a:moveTo>
                  <a:pt x="0" y="0"/>
                </a:moveTo>
                <a:lnTo>
                  <a:pt x="6092385" y="0"/>
                </a:lnTo>
                <a:lnTo>
                  <a:pt x="6092385" y="4059051"/>
                </a:lnTo>
                <a:lnTo>
                  <a:pt x="0" y="40590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09488" y="296672"/>
            <a:ext cx="7222711" cy="5417033"/>
          </a:xfrm>
          <a:custGeom>
            <a:avLst/>
            <a:gdLst/>
            <a:ahLst/>
            <a:cxnLst/>
            <a:rect r="r" b="b" t="t" l="l"/>
            <a:pathLst>
              <a:path h="5417033" w="7222711">
                <a:moveTo>
                  <a:pt x="0" y="0"/>
                </a:moveTo>
                <a:lnTo>
                  <a:pt x="7222711" y="0"/>
                </a:lnTo>
                <a:lnTo>
                  <a:pt x="7222711" y="5417033"/>
                </a:lnTo>
                <a:lnTo>
                  <a:pt x="0" y="54170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395142" y="296672"/>
            <a:ext cx="5502130" cy="7336173"/>
          </a:xfrm>
          <a:custGeom>
            <a:avLst/>
            <a:gdLst/>
            <a:ahLst/>
            <a:cxnLst/>
            <a:rect r="r" b="b" t="t" l="l"/>
            <a:pathLst>
              <a:path h="7336173" w="5502130">
                <a:moveTo>
                  <a:pt x="0" y="0"/>
                </a:moveTo>
                <a:lnTo>
                  <a:pt x="5502130" y="0"/>
                </a:lnTo>
                <a:lnTo>
                  <a:pt x="5502130" y="7336173"/>
                </a:lnTo>
                <a:lnTo>
                  <a:pt x="0" y="73361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8CF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720136" y="8353379"/>
            <a:ext cx="4567864" cy="2569423"/>
          </a:xfrm>
          <a:custGeom>
            <a:avLst/>
            <a:gdLst/>
            <a:ahLst/>
            <a:cxnLst/>
            <a:rect r="r" b="b" t="t" l="l"/>
            <a:pathLst>
              <a:path h="2569423" w="4567864">
                <a:moveTo>
                  <a:pt x="0" y="0"/>
                </a:moveTo>
                <a:lnTo>
                  <a:pt x="4567864" y="0"/>
                </a:lnTo>
                <a:lnTo>
                  <a:pt x="4567864" y="2569423"/>
                </a:lnTo>
                <a:lnTo>
                  <a:pt x="0" y="25694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50238" y="1684831"/>
            <a:ext cx="14187525" cy="7342559"/>
          </a:xfrm>
          <a:custGeom>
            <a:avLst/>
            <a:gdLst/>
            <a:ahLst/>
            <a:cxnLst/>
            <a:rect r="r" b="b" t="t" l="l"/>
            <a:pathLst>
              <a:path h="7342559" w="14187525">
                <a:moveTo>
                  <a:pt x="0" y="0"/>
                </a:moveTo>
                <a:lnTo>
                  <a:pt x="14187524" y="0"/>
                </a:lnTo>
                <a:lnTo>
                  <a:pt x="14187524" y="7342559"/>
                </a:lnTo>
                <a:lnTo>
                  <a:pt x="0" y="7342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575" r="0" b="-654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4461" y="379906"/>
            <a:ext cx="12387039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49"/>
              </a:lnSpc>
              <a:spcBef>
                <a:spcPct val="0"/>
              </a:spcBef>
            </a:pPr>
            <a:r>
              <a:rPr lang="en-US" sz="7500" spc="89">
                <a:solidFill>
                  <a:srgbClr val="0E5D7A"/>
                </a:solidFill>
                <a:latin typeface="Rubik One"/>
                <a:ea typeface="Rubik One"/>
                <a:cs typeface="Rubik One"/>
                <a:sym typeface="Rubik One"/>
              </a:rPr>
              <a:t>Tribology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050238" y="2645021"/>
            <a:ext cx="4025258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b="true" sz="2400" spc="120">
                <a:solidFill>
                  <a:srgbClr val="0E5D7A"/>
                </a:solidFill>
                <a:latin typeface="Luciole Bold"/>
                <a:ea typeface="Luciole Bold"/>
                <a:cs typeface="Luciole Bold"/>
                <a:sym typeface="Luciole Bold"/>
              </a:rPr>
              <a:t>MECHANICAL LOAD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727980" y="2645021"/>
            <a:ext cx="2344061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b="true" sz="2400" spc="120">
                <a:solidFill>
                  <a:srgbClr val="822240"/>
                </a:solidFill>
                <a:latin typeface="Luciole Bold"/>
                <a:ea typeface="Luciole Bold"/>
                <a:cs typeface="Luciole Bold"/>
                <a:sym typeface="Luciole Bold"/>
              </a:rPr>
              <a:t>THERMAL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072041" y="2645021"/>
            <a:ext cx="2786339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b="true" sz="2400" spc="120">
                <a:solidFill>
                  <a:srgbClr val="0083A3"/>
                </a:solidFill>
                <a:latin typeface="Luciole Bold"/>
                <a:ea typeface="Luciole Bold"/>
                <a:cs typeface="Luciole Bold"/>
                <a:sym typeface="Luciole Bold"/>
              </a:rPr>
              <a:t>ENVIRONMENT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690546" y="2645021"/>
            <a:ext cx="2344061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b="true" sz="2400" spc="120">
                <a:solidFill>
                  <a:srgbClr val="231F20"/>
                </a:solidFill>
                <a:latin typeface="Luciole Bold"/>
                <a:ea typeface="Luciole Bold"/>
                <a:cs typeface="Luciole Bold"/>
                <a:sym typeface="Luciole Bold"/>
              </a:rPr>
              <a:t>ELECTRICAL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901580" y="828368"/>
            <a:ext cx="10102488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b="true" sz="3999" spc="199">
                <a:solidFill>
                  <a:srgbClr val="888686"/>
                </a:solidFill>
                <a:latin typeface="Luciole Bold"/>
                <a:ea typeface="Luciole Bold"/>
                <a:cs typeface="Luciole Bold"/>
                <a:sym typeface="Luciole Bold"/>
              </a:rPr>
              <a:t>Nanomechanics &amp; Nanomaterials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302828">
            <a:off x="5745059" y="2880485"/>
            <a:ext cx="14496800" cy="12755630"/>
          </a:xfrm>
          <a:custGeom>
            <a:avLst/>
            <a:gdLst/>
            <a:ahLst/>
            <a:cxnLst/>
            <a:rect r="r" b="b" t="t" l="l"/>
            <a:pathLst>
              <a:path h="12755630" w="14496800">
                <a:moveTo>
                  <a:pt x="0" y="0"/>
                </a:moveTo>
                <a:lnTo>
                  <a:pt x="14496800" y="0"/>
                </a:lnTo>
                <a:lnTo>
                  <a:pt x="14496800" y="12755630"/>
                </a:lnTo>
                <a:lnTo>
                  <a:pt x="0" y="12755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720136" y="8353379"/>
            <a:ext cx="4567864" cy="2569423"/>
          </a:xfrm>
          <a:custGeom>
            <a:avLst/>
            <a:gdLst/>
            <a:ahLst/>
            <a:cxnLst/>
            <a:rect r="r" b="b" t="t" l="l"/>
            <a:pathLst>
              <a:path h="2569423" w="4567864">
                <a:moveTo>
                  <a:pt x="0" y="0"/>
                </a:moveTo>
                <a:lnTo>
                  <a:pt x="4567864" y="0"/>
                </a:lnTo>
                <a:lnTo>
                  <a:pt x="4567864" y="2569423"/>
                </a:lnTo>
                <a:lnTo>
                  <a:pt x="0" y="25694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908595" y="2922293"/>
            <a:ext cx="5810200" cy="5810200"/>
          </a:xfrm>
          <a:custGeom>
            <a:avLst/>
            <a:gdLst/>
            <a:ahLst/>
            <a:cxnLst/>
            <a:rect r="r" b="b" t="t" l="l"/>
            <a:pathLst>
              <a:path h="5810200" w="5810200">
                <a:moveTo>
                  <a:pt x="0" y="0"/>
                </a:moveTo>
                <a:lnTo>
                  <a:pt x="5810200" y="0"/>
                </a:lnTo>
                <a:lnTo>
                  <a:pt x="5810200" y="5810200"/>
                </a:lnTo>
                <a:lnTo>
                  <a:pt x="0" y="58102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923780" y="2922293"/>
            <a:ext cx="5810200" cy="5810200"/>
          </a:xfrm>
          <a:custGeom>
            <a:avLst/>
            <a:gdLst/>
            <a:ahLst/>
            <a:cxnLst/>
            <a:rect r="r" b="b" t="t" l="l"/>
            <a:pathLst>
              <a:path h="5810200" w="5810200">
                <a:moveTo>
                  <a:pt x="0" y="0"/>
                </a:moveTo>
                <a:lnTo>
                  <a:pt x="5810200" y="0"/>
                </a:lnTo>
                <a:lnTo>
                  <a:pt x="5810200" y="5810200"/>
                </a:lnTo>
                <a:lnTo>
                  <a:pt x="0" y="58102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69668" y="5622606"/>
            <a:ext cx="2858002" cy="4664394"/>
          </a:xfrm>
          <a:custGeom>
            <a:avLst/>
            <a:gdLst/>
            <a:ahLst/>
            <a:cxnLst/>
            <a:rect r="r" b="b" t="t" l="l"/>
            <a:pathLst>
              <a:path h="4664394" w="2858002">
                <a:moveTo>
                  <a:pt x="0" y="0"/>
                </a:moveTo>
                <a:lnTo>
                  <a:pt x="2858002" y="0"/>
                </a:lnTo>
                <a:lnTo>
                  <a:pt x="2858002" y="4664394"/>
                </a:lnTo>
                <a:lnTo>
                  <a:pt x="0" y="46643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6420" y="551356"/>
            <a:ext cx="12387039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49"/>
              </a:lnSpc>
              <a:spcBef>
                <a:spcPct val="0"/>
              </a:spcBef>
            </a:pPr>
            <a:r>
              <a:rPr lang="en-US" sz="7500" spc="89">
                <a:solidFill>
                  <a:srgbClr val="888686"/>
                </a:solidFill>
                <a:latin typeface="Rubik One"/>
                <a:ea typeface="Rubik One"/>
                <a:cs typeface="Rubik One"/>
                <a:sym typeface="Rubik One"/>
              </a:rPr>
              <a:t>Research Process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130424" y="3298716"/>
            <a:ext cx="3275510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888686"/>
                </a:solidFill>
                <a:latin typeface="Luciole"/>
                <a:ea typeface="Luciole"/>
                <a:cs typeface="Luciole"/>
                <a:sym typeface="Luciole"/>
              </a:rPr>
              <a:t>Problem/Project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002414" y="5574981"/>
            <a:ext cx="3403520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888686"/>
                </a:solidFill>
                <a:latin typeface="Luciole"/>
                <a:ea typeface="Luciole"/>
                <a:cs typeface="Luciole"/>
                <a:sym typeface="Luciole"/>
              </a:rPr>
              <a:t>Literature Review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018370" y="7604035"/>
            <a:ext cx="370042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888686"/>
                </a:solidFill>
                <a:latin typeface="Luciole"/>
                <a:ea typeface="Luciole"/>
                <a:cs typeface="Luciole"/>
                <a:sym typeface="Luciole"/>
              </a:rPr>
              <a:t>Pretest and Experiment Design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979679" y="3298716"/>
            <a:ext cx="3275510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888686"/>
                </a:solidFill>
                <a:latin typeface="Luciole"/>
                <a:ea typeface="Luciole"/>
                <a:cs typeface="Luciole"/>
                <a:sym typeface="Luciole"/>
              </a:rPr>
              <a:t>Test (repeatable)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979679" y="5574981"/>
            <a:ext cx="3275510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888686"/>
                </a:solidFill>
                <a:latin typeface="Luciole"/>
                <a:ea typeface="Luciole"/>
                <a:cs typeface="Luciole"/>
                <a:sym typeface="Luciole"/>
              </a:rPr>
              <a:t>Graph &amp; Analyze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099089" y="7808822"/>
            <a:ext cx="3275510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888686"/>
                </a:solidFill>
                <a:latin typeface="Luciole"/>
                <a:ea typeface="Luciole"/>
                <a:cs typeface="Luciole"/>
                <a:sym typeface="Luciole"/>
              </a:rPr>
              <a:t>Write or Retest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202267" y="3165366"/>
            <a:ext cx="768313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b="true" sz="5499" spc="274">
                <a:solidFill>
                  <a:srgbClr val="FDFBFB"/>
                </a:solidFill>
                <a:latin typeface="Luciole Bold"/>
                <a:ea typeface="Luciole Bold"/>
                <a:cs typeface="Luciole Bold"/>
                <a:sym typeface="Luciole Bold"/>
              </a:rPr>
              <a:t>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202267" y="5422791"/>
            <a:ext cx="768313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b="true" sz="5499" spc="274">
                <a:solidFill>
                  <a:srgbClr val="FDFBFB"/>
                </a:solidFill>
                <a:latin typeface="Luciole Bold"/>
                <a:ea typeface="Luciole Bold"/>
                <a:cs typeface="Luciole Bold"/>
                <a:sym typeface="Luciole Bold"/>
              </a:rPr>
              <a:t>2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202267" y="7556410"/>
            <a:ext cx="768313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b="true" sz="5499" spc="274">
                <a:solidFill>
                  <a:srgbClr val="FDFBFB"/>
                </a:solidFill>
                <a:latin typeface="Luciole Bold"/>
                <a:ea typeface="Luciole Bold"/>
                <a:cs typeface="Luciole Bold"/>
                <a:sym typeface="Luciole Bold"/>
              </a:rPr>
              <a:t>3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17165" y="3165366"/>
            <a:ext cx="768313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b="true" sz="5499" spc="274">
                <a:solidFill>
                  <a:srgbClr val="FDFBFB"/>
                </a:solidFill>
                <a:latin typeface="Luciole Bold"/>
                <a:ea typeface="Luciole Bold"/>
                <a:cs typeface="Luciole Bold"/>
                <a:sym typeface="Luciole Bold"/>
              </a:rPr>
              <a:t>4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17165" y="5422791"/>
            <a:ext cx="768313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b="true" sz="5499" spc="274">
                <a:solidFill>
                  <a:srgbClr val="FDFBFB"/>
                </a:solidFill>
                <a:latin typeface="Luciole Bold"/>
                <a:ea typeface="Luciole Bold"/>
                <a:cs typeface="Luciole Bold"/>
                <a:sym typeface="Luciole Bold"/>
              </a:rPr>
              <a:t>5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17165" y="7642135"/>
            <a:ext cx="768313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b="true" sz="5499" spc="274">
                <a:solidFill>
                  <a:srgbClr val="FDFBFB"/>
                </a:solidFill>
                <a:latin typeface="Luciole Bold"/>
                <a:ea typeface="Luciole Bold"/>
                <a:cs typeface="Luciole Bold"/>
                <a:sym typeface="Luciole Bold"/>
              </a:rPr>
              <a:t>6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DAGPE59UjF4</dc:identifier>
  <dcterms:modified xsi:type="dcterms:W3CDTF">2011-08-01T06:04:30Z</dcterms:modified>
  <cp:revision>1</cp:revision>
  <dc:title>Celebrating Discovery</dc:title>
</cp:coreProperties>
</file>